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58" r:id="rId4"/>
    <p:sldId id="257" r:id="rId5"/>
    <p:sldId id="261" r:id="rId6"/>
    <p:sldId id="296" r:id="rId7"/>
    <p:sldId id="297" r:id="rId8"/>
    <p:sldId id="288" r:id="rId9"/>
    <p:sldId id="298" r:id="rId10"/>
    <p:sldId id="299" r:id="rId11"/>
    <p:sldId id="264" r:id="rId12"/>
    <p:sldId id="266" r:id="rId13"/>
    <p:sldId id="259" r:id="rId14"/>
    <p:sldId id="267" r:id="rId15"/>
    <p:sldId id="29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D7F"/>
    <a:srgbClr val="F3FAC8"/>
    <a:srgbClr val="675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92673-227B-F39B-4DA3-3F55729A4371}" v="7" dt="2025-09-22T12:26:31.792"/>
    <p1510:client id="{CABEE918-1347-49B3-B2FC-FBF4EB60E99D}" v="72" dt="2025-09-22T15:01:55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71942" autoAdjust="0"/>
  </p:normalViewPr>
  <p:slideViewPr>
    <p:cSldViewPr snapToGrid="0">
      <p:cViewPr varScale="1">
        <p:scale>
          <a:sx n="79" d="100"/>
          <a:sy n="79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Lowry (MED - Staff)" userId="73b79244-bb2f-4915-8a60-7d118f3e6d5c" providerId="ADAL" clId="{CABEE918-1347-49B3-B2FC-FBF4EB60E99D}"/>
    <pc:docChg chg="custSel modSld">
      <pc:chgData name="Ellen Lowry (MED - Staff)" userId="73b79244-bb2f-4915-8a60-7d118f3e6d5c" providerId="ADAL" clId="{CABEE918-1347-49B3-B2FC-FBF4EB60E99D}" dt="2025-09-22T15:01:55.254" v="83" actId="20577"/>
      <pc:docMkLst>
        <pc:docMk/>
      </pc:docMkLst>
      <pc:sldChg chg="modNotesTx">
        <pc:chgData name="Ellen Lowry (MED - Staff)" userId="73b79244-bb2f-4915-8a60-7d118f3e6d5c" providerId="ADAL" clId="{CABEE918-1347-49B3-B2FC-FBF4EB60E99D}" dt="2025-09-22T14:57:27.194" v="9" actId="20577"/>
        <pc:sldMkLst>
          <pc:docMk/>
          <pc:sldMk cId="3393297492" sldId="257"/>
        </pc:sldMkLst>
      </pc:sldChg>
      <pc:sldChg chg="modNotesTx">
        <pc:chgData name="Ellen Lowry (MED - Staff)" userId="73b79244-bb2f-4915-8a60-7d118f3e6d5c" providerId="ADAL" clId="{CABEE918-1347-49B3-B2FC-FBF4EB60E99D}" dt="2025-09-22T14:57:07.569" v="5" actId="20577"/>
        <pc:sldMkLst>
          <pc:docMk/>
          <pc:sldMk cId="2428564483" sldId="258"/>
        </pc:sldMkLst>
      </pc:sldChg>
      <pc:sldChg chg="modSp mod">
        <pc:chgData name="Ellen Lowry (MED - Staff)" userId="73b79244-bb2f-4915-8a60-7d118f3e6d5c" providerId="ADAL" clId="{CABEE918-1347-49B3-B2FC-FBF4EB60E99D}" dt="2025-09-22T15:01:55.254" v="83" actId="20577"/>
        <pc:sldMkLst>
          <pc:docMk/>
          <pc:sldMk cId="2763380613" sldId="261"/>
        </pc:sldMkLst>
        <pc:spChg chg="mod">
          <ac:chgData name="Ellen Lowry (MED - Staff)" userId="73b79244-bb2f-4915-8a60-7d118f3e6d5c" providerId="ADAL" clId="{CABEE918-1347-49B3-B2FC-FBF4EB60E99D}" dt="2025-09-22T15:01:55.254" v="83" actId="20577"/>
          <ac:spMkLst>
            <pc:docMk/>
            <pc:sldMk cId="2763380613" sldId="261"/>
            <ac:spMk id="3" creationId="{746F7E27-95B2-D5E7-09B8-82ADF9F915C6}"/>
          </ac:spMkLst>
        </pc:spChg>
      </pc:sldChg>
      <pc:sldChg chg="addSp modSp mod modAnim">
        <pc:chgData name="Ellen Lowry (MED - Staff)" userId="73b79244-bb2f-4915-8a60-7d118f3e6d5c" providerId="ADAL" clId="{CABEE918-1347-49B3-B2FC-FBF4EB60E99D}" dt="2025-09-22T13:55:10.120" v="1" actId="164"/>
        <pc:sldMkLst>
          <pc:docMk/>
          <pc:sldMk cId="487641755" sldId="288"/>
        </pc:sldMkLst>
        <pc:spChg chg="mod">
          <ac:chgData name="Ellen Lowry (MED - Staff)" userId="73b79244-bb2f-4915-8a60-7d118f3e6d5c" providerId="ADAL" clId="{CABEE918-1347-49B3-B2FC-FBF4EB60E99D}" dt="2025-09-22T13:55:10.120" v="1" actId="164"/>
          <ac:spMkLst>
            <pc:docMk/>
            <pc:sldMk cId="487641755" sldId="288"/>
            <ac:spMk id="20" creationId="{3FDC9969-17AB-C708-1EF4-2DF6D5CDE72C}"/>
          </ac:spMkLst>
        </pc:spChg>
        <pc:grpChg chg="add mod">
          <ac:chgData name="Ellen Lowry (MED - Staff)" userId="73b79244-bb2f-4915-8a60-7d118f3e6d5c" providerId="ADAL" clId="{CABEE918-1347-49B3-B2FC-FBF4EB60E99D}" dt="2025-09-22T13:55:10.120" v="1" actId="164"/>
          <ac:grpSpMkLst>
            <pc:docMk/>
            <pc:sldMk cId="487641755" sldId="288"/>
            <ac:grpSpMk id="3" creationId="{C9C10CC7-840E-E90F-83C9-34A075C4BC67}"/>
          </ac:grpSpMkLst>
        </pc:grpChg>
        <pc:grpChg chg="mod">
          <ac:chgData name="Ellen Lowry (MED - Staff)" userId="73b79244-bb2f-4915-8a60-7d118f3e6d5c" providerId="ADAL" clId="{CABEE918-1347-49B3-B2FC-FBF4EB60E99D}" dt="2025-09-22T13:55:10.120" v="1" actId="164"/>
          <ac:grpSpMkLst>
            <pc:docMk/>
            <pc:sldMk cId="487641755" sldId="288"/>
            <ac:grpSpMk id="22" creationId="{96AF4222-160C-DFED-0F23-BBA6ADE054EC}"/>
          </ac:grpSpMkLst>
        </pc:grpChg>
        <pc:grpChg chg="mod">
          <ac:chgData name="Ellen Lowry (MED - Staff)" userId="73b79244-bb2f-4915-8a60-7d118f3e6d5c" providerId="ADAL" clId="{CABEE918-1347-49B3-B2FC-FBF4EB60E99D}" dt="2025-09-22T13:55:10.120" v="1" actId="164"/>
          <ac:grpSpMkLst>
            <pc:docMk/>
            <pc:sldMk cId="487641755" sldId="288"/>
            <ac:grpSpMk id="23" creationId="{BD1A235C-03AC-B64B-14E9-FE212A2FE91E}"/>
          </ac:grpSpMkLst>
        </pc:grpChg>
        <pc:picChg chg="mod">
          <ac:chgData name="Ellen Lowry (MED - Staff)" userId="73b79244-bb2f-4915-8a60-7d118f3e6d5c" providerId="ADAL" clId="{CABEE918-1347-49B3-B2FC-FBF4EB60E99D}" dt="2025-09-22T13:55:10.120" v="1" actId="164"/>
          <ac:picMkLst>
            <pc:docMk/>
            <pc:sldMk cId="487641755" sldId="288"/>
            <ac:picMk id="1026" creationId="{975DBFD1-DF06-AC2E-B598-B8F8F432CC7C}"/>
          </ac:picMkLst>
        </pc:picChg>
      </pc:sldChg>
      <pc:sldChg chg="modNotesTx">
        <pc:chgData name="Ellen Lowry (MED - Staff)" userId="73b79244-bb2f-4915-8a60-7d118f3e6d5c" providerId="ADAL" clId="{CABEE918-1347-49B3-B2FC-FBF4EB60E99D}" dt="2025-09-22T14:56:58.140" v="4" actId="20577"/>
        <pc:sldMkLst>
          <pc:docMk/>
          <pc:sldMk cId="2003964246" sldId="292"/>
        </pc:sldMkLst>
      </pc:sldChg>
      <pc:sldChg chg="modSp mod">
        <pc:chgData name="Ellen Lowry (MED - Staff)" userId="73b79244-bb2f-4915-8a60-7d118f3e6d5c" providerId="ADAL" clId="{CABEE918-1347-49B3-B2FC-FBF4EB60E99D}" dt="2025-09-22T14:53:06.754" v="2" actId="20577"/>
        <pc:sldMkLst>
          <pc:docMk/>
          <pc:sldMk cId="4067505572" sldId="297"/>
        </pc:sldMkLst>
        <pc:spChg chg="mod">
          <ac:chgData name="Ellen Lowry (MED - Staff)" userId="73b79244-bb2f-4915-8a60-7d118f3e6d5c" providerId="ADAL" clId="{CABEE918-1347-49B3-B2FC-FBF4EB60E99D}" dt="2025-09-22T14:53:06.754" v="2" actId="20577"/>
          <ac:spMkLst>
            <pc:docMk/>
            <pc:sldMk cId="4067505572" sldId="297"/>
            <ac:spMk id="15" creationId="{AA722678-8122-C06B-DA50-2E4F2A242A7B}"/>
          </ac:spMkLst>
        </pc:spChg>
      </pc:sldChg>
    </pc:docChg>
  </pc:docChgLst>
  <pc:docChgLst>
    <pc:chgData name="Ellen Lowry (MED - Staff)" userId="S::czf17fxu@uea.ac.uk::73b79244-bb2f-4915-8a60-7d118f3e6d5c" providerId="AD" clId="Web-{75192673-227B-F39B-4DA3-3F55729A4371}"/>
    <pc:docChg chg="modSld">
      <pc:chgData name="Ellen Lowry (MED - Staff)" userId="S::czf17fxu@uea.ac.uk::73b79244-bb2f-4915-8a60-7d118f3e6d5c" providerId="AD" clId="Web-{75192673-227B-F39B-4DA3-3F55729A4371}" dt="2025-09-22T12:26:31.792" v="3" actId="1076"/>
      <pc:docMkLst>
        <pc:docMk/>
      </pc:docMkLst>
      <pc:sldChg chg="modSp">
        <pc:chgData name="Ellen Lowry (MED - Staff)" userId="S::czf17fxu@uea.ac.uk::73b79244-bb2f-4915-8a60-7d118f3e6d5c" providerId="AD" clId="Web-{75192673-227B-F39B-4DA3-3F55729A4371}" dt="2025-09-22T12:26:31.792" v="3" actId="1076"/>
        <pc:sldMkLst>
          <pc:docMk/>
          <pc:sldMk cId="487641755" sldId="288"/>
        </pc:sldMkLst>
        <pc:spChg chg="mod">
          <ac:chgData name="Ellen Lowry (MED - Staff)" userId="S::czf17fxu@uea.ac.uk::73b79244-bb2f-4915-8a60-7d118f3e6d5c" providerId="AD" clId="Web-{75192673-227B-F39B-4DA3-3F55729A4371}" dt="2025-09-22T12:26:31.792" v="3" actId="1076"/>
          <ac:spMkLst>
            <pc:docMk/>
            <pc:sldMk cId="487641755" sldId="288"/>
            <ac:spMk id="20" creationId="{3FDC9969-17AB-C708-1EF4-2DF6D5CDE7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D092B-B040-43E5-B291-E3F29E6BCCEC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643F9-EC20-4EA4-8C15-264A6909B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4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11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Integrate this module into the Calgary Cambridge Guide – would expect our students to use the skills obtained from the first 2 years of teaching </a:t>
            </a:r>
          </a:p>
          <a:p>
            <a:endParaRPr lang="en-GB" dirty="0"/>
          </a:p>
          <a:p>
            <a:r>
              <a:rPr lang="en-GB" dirty="0"/>
              <a:t>Set the agenda – invite the patient to take part in the decision making </a:t>
            </a:r>
          </a:p>
          <a:p>
            <a:r>
              <a:rPr lang="en-GB" dirty="0"/>
              <a:t>Gather the patient’s perspective using ICE – assess starting point </a:t>
            </a:r>
          </a:p>
          <a:p>
            <a:r>
              <a:rPr lang="en-GB" dirty="0"/>
              <a:t>Explain the details of the treatment / condition </a:t>
            </a:r>
          </a:p>
          <a:p>
            <a:r>
              <a:rPr lang="en-GB" dirty="0"/>
              <a:t>Begin the process of BRAIN 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Skill spotting /applying these to support the conversation – provide structure </a:t>
            </a:r>
          </a:p>
          <a:p>
            <a:pPr marL="228600" indent="-228600">
              <a:buAutoNum type="arabicPeriod"/>
            </a:pPr>
            <a:r>
              <a:rPr lang="en-GB" dirty="0"/>
              <a:t>Building the relationship – you would expect to see skills used such as picking up on cues – patient starts to look anxious/ confused, integrating these skills throughout – educated guesses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58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Thematic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650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015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20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174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7C0DC-A3CB-4D6B-8F03-253E8120011F}" type="slidenum"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52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29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30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1F1F1F"/>
                </a:solidFill>
                <a:ea typeface="+mn-lt"/>
                <a:cs typeface="+mn-lt"/>
              </a:rPr>
              <a:t>Some background, I joined the school in 2022, and it became apparent to me that our students were really struggling with the concept of SDM.</a:t>
            </a:r>
          </a:p>
          <a:p>
            <a:endParaRPr lang="en-GB" sz="12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1F1F1F"/>
                </a:solidFill>
                <a:ea typeface="+mn-lt"/>
                <a:cs typeface="+mn-lt"/>
              </a:rPr>
              <a:t>Big step up for our student from information giving to taking a more collaborative approach </a:t>
            </a:r>
          </a:p>
          <a:p>
            <a:pPr marL="228600" indent="-228600">
              <a:buAutoNum type="arabicPeriod"/>
            </a:pPr>
            <a:endParaRPr lang="en-GB" sz="12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1F1F1F"/>
                </a:solidFill>
                <a:ea typeface="+mn-lt"/>
                <a:cs typeface="+mn-lt"/>
              </a:rPr>
              <a:t>This is supported by the literature, - we know that there are systemic issues at play in terms of workload, time institutional pressures, quality of the patient-doctor relationship </a:t>
            </a:r>
          </a:p>
          <a:p>
            <a:pPr marL="0" indent="0">
              <a:buNone/>
            </a:pPr>
            <a:endParaRPr lang="en-GB" sz="1200" dirty="0">
              <a:solidFill>
                <a:srgbClr val="1F1F1F"/>
              </a:solidFill>
              <a:ea typeface="+mn-lt"/>
              <a:cs typeface="+mn-lt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94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So, we took a 2 pronged approach – immediate and long-term approach </a:t>
            </a:r>
          </a:p>
          <a:p>
            <a:endParaRPr lang="en-GB" dirty="0"/>
          </a:p>
          <a:p>
            <a:r>
              <a:rPr lang="en-GB" dirty="0"/>
              <a:t>For the immediate term, we put remediation in place </a:t>
            </a:r>
          </a:p>
          <a:p>
            <a:endParaRPr lang="en-GB" dirty="0"/>
          </a:p>
          <a:p>
            <a:r>
              <a:rPr lang="en-GB" dirty="0"/>
              <a:t>For the longer term, decided we needed a change in approach and introduced a new framework for helping structure these consultations </a:t>
            </a:r>
          </a:p>
          <a:p>
            <a:endParaRPr lang="en-GB" dirty="0"/>
          </a:p>
          <a:p>
            <a:r>
              <a:rPr lang="en-GB" dirty="0"/>
              <a:t>Introduced the BRAIN framework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81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1. Choosing Wisely started in the US (2012) and is part of a global campaign aimed at improving conversations between patients and their healthcare professionals – originally aimed at improving patient involvement and reducing the use of unnecessary tests, treatments and procedures </a:t>
            </a:r>
          </a:p>
          <a:p>
            <a:endParaRPr lang="en-US" sz="1200" b="0" i="0" dirty="0">
              <a:effectLst/>
            </a:endParaRPr>
          </a:p>
          <a:p>
            <a:r>
              <a:rPr lang="en-US" sz="1200" b="0" i="0" dirty="0">
                <a:effectLst/>
              </a:rPr>
              <a:t>2. Choosing Wisely UK was launched in 2016, but is now </a:t>
            </a:r>
            <a:r>
              <a:rPr lang="en-US" sz="1200" dirty="0"/>
              <a:t>primarily focused on</a:t>
            </a:r>
            <a:r>
              <a:rPr lang="en-US" sz="1200" b="0" i="0" dirty="0">
                <a:effectLst/>
              </a:rPr>
              <a:t> shared decision making. Using BRAN to encourage patients to get the best from their consultations by asking 4 questions – what are the benefits , what are the risks, what are the alternatives, what if I do nothing? </a:t>
            </a:r>
          </a:p>
          <a:p>
            <a:endParaRPr lang="en-US" sz="1200" b="0" i="0" dirty="0">
              <a:effectLst/>
            </a:endParaRPr>
          </a:p>
          <a:p>
            <a:r>
              <a:rPr lang="en-US" sz="1200" b="0" i="0" dirty="0">
                <a:effectLst/>
              </a:rPr>
              <a:t>3. </a:t>
            </a:r>
            <a:r>
              <a:rPr lang="en-US" sz="1200" dirty="0"/>
              <a:t>B.R.A.I.N version developed by International Childbirth Education Association &amp; Patient Voices Network as tool to make informed decisions and discuss birth options – two-way tool for patient &amp; clinician use</a:t>
            </a:r>
          </a:p>
          <a:p>
            <a:endParaRPr lang="en-US" sz="1200" dirty="0"/>
          </a:p>
          <a:p>
            <a:r>
              <a:rPr lang="en-US" sz="1200" dirty="0"/>
              <a:t>4. Introduction of intuition to try and better understand your own feelings around birthing options / care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16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Used these frameworks as a basis, and built in questions as an aid for students to structure their SDM conversations – tool to be applied from the doctor / student perspective to guide their consultations 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Benefits – benefits to them as a patient- how it will it help their symptoms, what are the good parts of treatment – day procedure, local aesthetic, one tablet daily </a:t>
            </a:r>
          </a:p>
          <a:p>
            <a:pPr marL="228600" indent="-228600">
              <a:buAutoNum type="arabicPeriod"/>
            </a:pPr>
            <a:r>
              <a:rPr lang="en-GB" dirty="0"/>
              <a:t>Risks – risks to them of the treatment – side effects, surgical complications, will there be lasting implications, what are we trying to prevent in term of progressive symptoms </a:t>
            </a:r>
          </a:p>
          <a:p>
            <a:pPr marL="228600" indent="-228600">
              <a:buAutoNum type="arabicPeriod"/>
            </a:pPr>
            <a:r>
              <a:rPr lang="en-GB" dirty="0"/>
              <a:t>What are the other treatment options? </a:t>
            </a:r>
          </a:p>
          <a:p>
            <a:pPr marL="228600" indent="-228600">
              <a:buAutoNum type="arabicPeriod"/>
            </a:pPr>
            <a:r>
              <a:rPr lang="en-GB" dirty="0"/>
              <a:t>Intuition – where the students trying to elicit the patient’s perspectives – what's important to them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62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Integrate this module into the Calgary Cambridge Guide – would expect our students to use the skills obtained from the first 2 years of teaching </a:t>
            </a:r>
          </a:p>
          <a:p>
            <a:endParaRPr lang="en-GB" dirty="0"/>
          </a:p>
          <a:p>
            <a:r>
              <a:rPr lang="en-GB" dirty="0"/>
              <a:t>Set the agenda – invite the patient to take part in the decision making </a:t>
            </a:r>
          </a:p>
          <a:p>
            <a:r>
              <a:rPr lang="en-GB" dirty="0"/>
              <a:t>Gather the patient’s perspective using ICE – assess starting point </a:t>
            </a:r>
          </a:p>
          <a:p>
            <a:r>
              <a:rPr lang="en-GB" dirty="0"/>
              <a:t>Explain the details of the treatment / condition </a:t>
            </a:r>
          </a:p>
          <a:p>
            <a:r>
              <a:rPr lang="en-GB" dirty="0"/>
              <a:t>Begin the process of BRAIN 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Skill spotting /applying these to support the conversation – provide structure </a:t>
            </a:r>
          </a:p>
          <a:p>
            <a:pPr marL="228600" indent="-228600">
              <a:buAutoNum type="arabicPeriod"/>
            </a:pPr>
            <a:r>
              <a:rPr lang="en-GB" dirty="0"/>
              <a:t>Building the relationship – you would expect to see skills used such as picking up on cues – patient starts to look anxious/ confused, integrating these skills throughout – educated guesses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52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Integrate this module into the Calgary Cambridge Guide – would expect our students to use the skills obtained from the first 2 years of teaching </a:t>
            </a:r>
          </a:p>
          <a:p>
            <a:endParaRPr lang="en-GB" dirty="0"/>
          </a:p>
          <a:p>
            <a:r>
              <a:rPr lang="en-GB" dirty="0"/>
              <a:t>Set the agenda – invite the patient to take part in the decision making </a:t>
            </a:r>
          </a:p>
          <a:p>
            <a:r>
              <a:rPr lang="en-GB" dirty="0"/>
              <a:t>Gather the patient’s perspective using ICE – assess starting point </a:t>
            </a:r>
          </a:p>
          <a:p>
            <a:r>
              <a:rPr lang="en-GB" dirty="0"/>
              <a:t>Explain the details of the treatment / condition </a:t>
            </a:r>
          </a:p>
          <a:p>
            <a:r>
              <a:rPr lang="en-GB" dirty="0"/>
              <a:t>Begin the process of BRAIN 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Skill spotting /applying these to support the conversation – provide structure </a:t>
            </a:r>
          </a:p>
          <a:p>
            <a:pPr marL="228600" indent="-228600">
              <a:buAutoNum type="arabicPeriod"/>
            </a:pPr>
            <a:r>
              <a:rPr lang="en-GB" dirty="0"/>
              <a:t>Building the relationship – you would expect to see skills used such as picking up on cues – patient starts to look anxious/ confused, integrating these skills throughout – educated guesses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643F9-EC20-4EA4-8C15-264A6909BD8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73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A848-ED09-39A9-C9D2-B6C0F3199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81C5C-013A-24AB-2937-56F60F0E8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DAB65-53FC-B28D-375C-5ED73275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24C18-BD37-E3F8-02DA-F1C75ECC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AFC40-2350-AA1F-6220-47367D2A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76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4249-57EC-0F31-D61C-A6916FAE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88C39-5FF1-4AB5-4C69-70CC0ADFA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20DF-639E-CB3D-DEBF-0FFA1B80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35E7-5C86-A9AC-FCF2-6FC55AB0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941C6-9609-C5C1-BA21-A702F4B5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68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09182-294B-E34C-8ED9-6537B7B0D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419CD-BE4B-9D5D-6A52-5DB59FE2B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0DEC4-1279-0F6E-0C8C-BC42065E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0BD8-2816-D720-7AB1-99EB66F0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C01C2-8E8B-8B09-8897-E80C39AE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3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4D27-C5A5-A80C-CC41-C8EF8512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2E39-E4C4-4137-8A41-5AE78EFF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863D3-09B7-21E9-851E-9AA72A70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56FDE-A70C-83E5-FD14-A5331DF2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05B5-A652-B907-163F-FE5EE2FF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4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B198-EF07-5A9A-C841-09493BBA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E6BA5-B05E-CAB2-B5E6-C5E24B876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C890C-AEE8-3C42-4507-008F852D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CCCA6-2D45-7F54-E253-C523F1D8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8E0BD-7E88-D8B4-F0E6-E74B2014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51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A673-C9E3-94E7-6D96-8FF82E8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7334-749D-45AD-DFF3-F0696F4D3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66F64-41DE-E308-86AE-BD0EDBBB6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3DA36-4CAF-229B-FCFC-928EA109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B446-E33C-5FD5-B58B-115AC076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96681-BF83-9874-71E5-2D85C2B1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7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CB39-B4E8-CA09-3E50-D8185E5A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A499B-AC07-883E-FF40-36F43861A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DE44D-86F3-90FB-EE2B-C0AB293C1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82681-90BB-5B41-979A-962DC5CA1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7590C-5181-161B-B0A5-3BF4E4C86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51918-7F14-D10C-66DB-095020BE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21C07-F060-A0AC-C154-8305783A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1798B-64C2-C9C8-14E7-6AA829FC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4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1D07-CA3A-5571-8558-3E946FD7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BCE35-ADBA-7787-0B8D-09722DEE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FDB63-F9B0-B0E0-A3E4-D9616350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B5394-0EC7-2E75-A3AA-BBDF9777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71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2AA30-EBCD-E86E-464A-81F3571D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37FDE-ED77-BDC5-54C8-B8447C6B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9DDE2-5255-EF19-0B95-19D3CA7A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1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DDFF-ECCC-E584-91CD-DE0CD64B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79C4-898B-70AC-FCB5-874464F5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4F4BD-AF53-5F20-F09C-BAD104D87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107AC-8A1D-A09C-8797-4FB15AD6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DBE9-5582-FC99-7EA6-8D1A3A57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9993E-A05C-96C6-121D-4EDB3F98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27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33F4-2196-760C-DDD3-21F37D94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F49F5-1470-15A5-6312-7179937E2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B81AF-CBD8-0C94-F328-DC5C36C98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7B5CE-27E7-F856-23BA-C4BE88F9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5550-A597-6A6A-5A36-B2BBBF52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EA692-2ECE-B6D6-95A8-95F3E6CC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C5160F-3C16-61E5-BD66-8D83CC3F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CCC56-7AB5-BFFB-C6FC-32565EE66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BFD02-1D38-1428-B043-5E4FF6318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2A4A6-C4CB-418E-A684-2B21E6C2A7F5}" type="datetimeFigureOut">
              <a:rPr lang="en-GB" smtClean="0"/>
              <a:t>22/09/2025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1FABB-946F-C2D6-914A-01D93FB02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31162-387C-47F7-3521-392EA0F7A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CDFE67-8EC8-4D19-A06E-8323F1832B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89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about/what-we-do/our-programmes/nice-guidance/nice-guidelines/shared-decision-making" TargetMode="External"/><Relationship Id="rId7" Type="http://schemas.openxmlformats.org/officeDocument/2006/relationships/hyperlink" Target="https://www.aomrc.org.uk/projects-and-programmes/#choosing-wisel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mc-uk.org/education/standards-guidance-and-curricula/standards-and-outcomes/outcomes-for-graduates/outcomes-for-graduates/outcomes-2---professional-skills" TargetMode="External"/><Relationship Id="rId5" Type="http://schemas.openxmlformats.org/officeDocument/2006/relationships/hyperlink" Target="https://doi.org/10.1136/bmj.n1430" TargetMode="External"/><Relationship Id="rId4" Type="http://schemas.openxmlformats.org/officeDocument/2006/relationships/hyperlink" Target="https://icea.org/wp-content/uploads/2015/12/ICEA-Informed-Decision-Making-Worksheet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mailto:e.lowry@uea.ac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highereducation.com/campus/how-reflective-remediation-can-set-medical-students-succes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cea.org/wp-content/uploads/2015/12/ICEA-Informed-Decision-Making-Worksheet.pdf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FA8C-C13F-BE77-6EF1-7BFD05B78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496" y="2025248"/>
            <a:ext cx="4572000" cy="2387600"/>
          </a:xfrm>
        </p:spPr>
        <p:txBody>
          <a:bodyPr>
            <a:normAutofit/>
          </a:bodyPr>
          <a:lstStyle/>
          <a:p>
            <a:r>
              <a:rPr lang="en-GB" sz="4800" dirty="0"/>
              <a:t>Tools for Shared Decision-Making Conversations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E8B3F-DDD5-2701-D709-B35FFA0D3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38" y="5711524"/>
            <a:ext cx="3661458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/>
              <a:t>Dr Ellen Lowry</a:t>
            </a:r>
          </a:p>
          <a:p>
            <a:pPr algn="l"/>
            <a:r>
              <a:rPr lang="en-GB" sz="1800" dirty="0"/>
              <a:t>Norwich Medical School </a:t>
            </a:r>
          </a:p>
          <a:p>
            <a:pPr algn="l"/>
            <a:r>
              <a:rPr lang="en-GB" sz="1800" dirty="0"/>
              <a:t>e.lowry@uea.ac.uk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ABB2F-3181-E5EF-DFBD-E6393346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696" y="0"/>
            <a:ext cx="452230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41826B-7654-9A76-31EB-526448A3E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174" y="821363"/>
            <a:ext cx="225328" cy="312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F2605-DF72-6618-02AD-124941863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802" y="2025248"/>
            <a:ext cx="225572" cy="310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84397A-F029-2783-8240-3AC862568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895" y="2481307"/>
            <a:ext cx="181000" cy="228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4AE8E9-A429-F04A-27AD-6D576B55C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4578" y="2724407"/>
            <a:ext cx="181000" cy="228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01278E-A1A4-95FF-8F74-2B2EC9158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436" y="821363"/>
            <a:ext cx="247756" cy="3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91B2-EBD9-D5AA-EA53-5D87A248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32" y="32908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B.R.A.I.N &amp; Calgary Cambridge Guide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5DBFD1-DF06-AC2E-B598-B8F8F432C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"/>
          <a:stretch/>
        </p:blipFill>
        <p:spPr bwMode="auto">
          <a:xfrm>
            <a:off x="2341820" y="1699739"/>
            <a:ext cx="7508360" cy="44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6AF4222-160C-DFED-0F23-BBA6ADE054EC}"/>
              </a:ext>
            </a:extLst>
          </p:cNvPr>
          <p:cNvGrpSpPr/>
          <p:nvPr/>
        </p:nvGrpSpPr>
        <p:grpSpPr>
          <a:xfrm>
            <a:off x="86704" y="1904871"/>
            <a:ext cx="2199190" cy="3939601"/>
            <a:chOff x="86704" y="1904871"/>
            <a:chExt cx="2199190" cy="393960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CA4CA4-70BB-4482-D5AB-B1FE43433465}"/>
                </a:ext>
              </a:extLst>
            </p:cNvPr>
            <p:cNvSpPr/>
            <p:nvPr/>
          </p:nvSpPr>
          <p:spPr>
            <a:xfrm>
              <a:off x="86704" y="4329004"/>
              <a:ext cx="2199190" cy="7060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Share your thinking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8248C6B-FD65-C5B9-BF2F-1231637E5374}"/>
                </a:ext>
              </a:extLst>
            </p:cNvPr>
            <p:cNvSpPr/>
            <p:nvPr/>
          </p:nvSpPr>
          <p:spPr>
            <a:xfrm>
              <a:off x="86704" y="1904871"/>
              <a:ext cx="2199190" cy="7060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Logical sequence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34BF435-323A-5CCF-89F9-92AD53C456ED}"/>
                </a:ext>
              </a:extLst>
            </p:cNvPr>
            <p:cNvSpPr/>
            <p:nvPr/>
          </p:nvSpPr>
          <p:spPr>
            <a:xfrm>
              <a:off x="86704" y="2723959"/>
              <a:ext cx="2199190" cy="7060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Sign-posting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CD733B3-AF9D-EB7E-B495-8AA8A8FC8C4E}"/>
                </a:ext>
              </a:extLst>
            </p:cNvPr>
            <p:cNvSpPr/>
            <p:nvPr/>
          </p:nvSpPr>
          <p:spPr>
            <a:xfrm>
              <a:off x="86704" y="3519592"/>
              <a:ext cx="2199190" cy="7060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Summarising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A9A38D5-705C-883E-13E3-93504BC0C91A}"/>
                </a:ext>
              </a:extLst>
            </p:cNvPr>
            <p:cNvSpPr/>
            <p:nvPr/>
          </p:nvSpPr>
          <p:spPr>
            <a:xfrm>
              <a:off x="86704" y="5138416"/>
              <a:ext cx="2199190" cy="7060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Screening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FDC9969-17AB-C708-1EF4-2DF6D5CDE72C}"/>
              </a:ext>
            </a:extLst>
          </p:cNvPr>
          <p:cNvSpPr txBox="1"/>
          <p:nvPr/>
        </p:nvSpPr>
        <p:spPr>
          <a:xfrm>
            <a:off x="433032" y="6481301"/>
            <a:ext cx="1132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Adapted by Lowry &amp; Winterburn from Kurtz, Silverman &amp; Draper (2005), Teaching and Learning Communication Skills in Medicine (2</a:t>
            </a:r>
            <a:r>
              <a:rPr lang="en-GB" sz="1200" baseline="30000" dirty="0"/>
              <a:t>nd</a:t>
            </a:r>
            <a:r>
              <a:rPr lang="en-GB" sz="1200" dirty="0"/>
              <a:t> Ed). Radcliffe Publishing, Oxford.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1A235C-03AC-B64B-14E9-FE212A2FE91E}"/>
              </a:ext>
            </a:extLst>
          </p:cNvPr>
          <p:cNvGrpSpPr/>
          <p:nvPr/>
        </p:nvGrpSpPr>
        <p:grpSpPr>
          <a:xfrm>
            <a:off x="9885413" y="1805618"/>
            <a:ext cx="2211964" cy="4038854"/>
            <a:chOff x="9885413" y="1805618"/>
            <a:chExt cx="2211964" cy="40388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CAE6C4C-40F8-FD67-2FB7-B757FA5DD1C7}"/>
                </a:ext>
              </a:extLst>
            </p:cNvPr>
            <p:cNvSpPr/>
            <p:nvPr/>
          </p:nvSpPr>
          <p:spPr>
            <a:xfrm>
              <a:off x="9885413" y="4287910"/>
              <a:ext cx="2199190" cy="7060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Pick up cues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704DF40-A8F1-3190-60D1-561D052F4178}"/>
                </a:ext>
              </a:extLst>
            </p:cNvPr>
            <p:cNvSpPr/>
            <p:nvPr/>
          </p:nvSpPr>
          <p:spPr>
            <a:xfrm>
              <a:off x="9885413" y="1805618"/>
              <a:ext cx="2199190" cy="7060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Actively Listening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F2E06E7-E347-AAF9-51DB-B45B95E5E8B9}"/>
                </a:ext>
              </a:extLst>
            </p:cNvPr>
            <p:cNvSpPr/>
            <p:nvPr/>
          </p:nvSpPr>
          <p:spPr>
            <a:xfrm>
              <a:off x="9898187" y="2619368"/>
              <a:ext cx="2199190" cy="7060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Understand the patient’s narrative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4328752-06AD-4CC2-AA38-7EEEF978F2D0}"/>
                </a:ext>
              </a:extLst>
            </p:cNvPr>
            <p:cNvSpPr/>
            <p:nvPr/>
          </p:nvSpPr>
          <p:spPr>
            <a:xfrm>
              <a:off x="9885413" y="3437404"/>
              <a:ext cx="2199190" cy="7060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Explore impact on biopsychosocial factors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FC2BD8F-C027-AD29-6B2D-AF2D9385A2DD}"/>
                </a:ext>
              </a:extLst>
            </p:cNvPr>
            <p:cNvSpPr/>
            <p:nvPr/>
          </p:nvSpPr>
          <p:spPr>
            <a:xfrm>
              <a:off x="9885413" y="5138416"/>
              <a:ext cx="2199190" cy="7060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Sensitivity and empathy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33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2EBF-4AA4-F632-1844-D857570E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28" y="500062"/>
            <a:ext cx="4775064" cy="1325563"/>
          </a:xfrm>
        </p:spPr>
        <p:txBody>
          <a:bodyPr/>
          <a:lstStyle/>
          <a:p>
            <a:r>
              <a:rPr lang="en-GB" dirty="0"/>
              <a:t>Measuring Impact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C58B-35E1-80E3-18E4-CC9AA72E1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256" y="2006599"/>
            <a:ext cx="6148210" cy="46340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300" dirty="0"/>
              <a:t>Aims</a:t>
            </a:r>
          </a:p>
          <a:p>
            <a:pPr marL="0" indent="0">
              <a:buNone/>
            </a:pPr>
            <a:r>
              <a:rPr lang="en-GB" sz="2300" dirty="0"/>
              <a:t>Evaluate Student, Simulated Patient &amp; Tutor experience of implementing B.R.A.I.N.</a:t>
            </a:r>
          </a:p>
          <a:p>
            <a:pPr marL="0" indent="0">
              <a:buNone/>
            </a:pPr>
            <a:endParaRPr lang="en-GB" sz="2300" dirty="0"/>
          </a:p>
          <a:p>
            <a:pPr marL="0" indent="0">
              <a:buNone/>
            </a:pPr>
            <a:r>
              <a:rPr lang="en-GB" sz="2300" dirty="0"/>
              <a:t>Population</a:t>
            </a:r>
          </a:p>
          <a:p>
            <a:r>
              <a:rPr lang="en-US" sz="2300" dirty="0"/>
              <a:t>third year undergraduates with 23-24 &amp; 25-25 cohorts so far (~440 students)</a:t>
            </a:r>
          </a:p>
          <a:p>
            <a:pPr marL="0" indent="0">
              <a:buNone/>
            </a:pPr>
            <a:endParaRPr lang="en-GB" sz="2300" dirty="0"/>
          </a:p>
          <a:p>
            <a:pPr marL="0" indent="0">
              <a:buNone/>
            </a:pPr>
            <a:r>
              <a:rPr lang="en-GB" sz="2300" dirty="0"/>
              <a:t>Mixed Methods Design</a:t>
            </a:r>
          </a:p>
          <a:p>
            <a:r>
              <a:rPr lang="en-GB" sz="2300" dirty="0"/>
              <a:t>Student evaluation data (&gt;850)</a:t>
            </a:r>
          </a:p>
          <a:p>
            <a:r>
              <a:rPr lang="en-GB" sz="2300" dirty="0"/>
              <a:t>Simulated Patient survey </a:t>
            </a:r>
          </a:p>
          <a:p>
            <a:r>
              <a:rPr lang="en-GB" sz="2300" dirty="0"/>
              <a:t>Tutor survey </a:t>
            </a:r>
          </a:p>
          <a:p>
            <a:r>
              <a:rPr lang="en-GB" sz="2300" dirty="0"/>
              <a:t>SDM Assessment outcomes (2yrs pre-BRAIN/ 2yrs post-BRAIN)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7AD45-0F11-1481-6851-FFB23F39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863" y="1825625"/>
            <a:ext cx="2936378" cy="1387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A590D-8E7F-241E-E796-66E22739F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152" y="3429000"/>
            <a:ext cx="3941532" cy="226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E06F9-CA8C-F702-AA82-48564D54EE76}"/>
              </a:ext>
            </a:extLst>
          </p:cNvPr>
          <p:cNvSpPr txBox="1"/>
          <p:nvPr/>
        </p:nvSpPr>
        <p:spPr>
          <a:xfrm>
            <a:off x="6773408" y="6471365"/>
            <a:ext cx="51861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/>
              <a:t>Collaborators: Dr Susan Miles &amp; Dr Sadie Lawes-Wickwar</a:t>
            </a:r>
          </a:p>
        </p:txBody>
      </p:sp>
    </p:spTree>
    <p:extLst>
      <p:ext uri="{BB962C8B-B14F-4D97-AF65-F5344CB8AC3E}">
        <p14:creationId xmlns:p14="http://schemas.microsoft.com/office/powerpoint/2010/main" val="3315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4446-85E3-4FA0-DEE2-6D72BCC1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an Impact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6ED8A1-A079-7087-0AF1-680C6301B4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98038"/>
            <a:ext cx="4677428" cy="373432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C931E-6F8A-237A-D554-E7484825B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5173"/>
            <a:ext cx="5181600" cy="2204953"/>
          </a:xfrm>
        </p:spPr>
        <p:txBody>
          <a:bodyPr>
            <a:normAutofit/>
          </a:bodyPr>
          <a:lstStyle/>
          <a:p>
            <a:r>
              <a:rPr lang="en-GB" sz="2000" dirty="0"/>
              <a:t>National / international impact from students taking approach into clinical practice (~220 per year from NMS…)</a:t>
            </a:r>
          </a:p>
          <a:p>
            <a:r>
              <a:rPr lang="en-GB" sz="2000" dirty="0"/>
              <a:t>Greater exploration of patient perspectives</a:t>
            </a:r>
          </a:p>
          <a:p>
            <a:r>
              <a:rPr lang="en-GB" sz="2000" dirty="0"/>
              <a:t>Supporting personalised care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84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D731-932A-B689-3914-04588A73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E77B-B92F-700A-7A90-9DE51FCC1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4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1400" b="0" i="0" dirty="0" err="1">
                <a:solidFill>
                  <a:srgbClr val="222222"/>
                </a:solidFill>
                <a:effectLst/>
              </a:rPr>
              <a:t>Alsulamy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, N., Lee, A., </a:t>
            </a:r>
            <a:r>
              <a:rPr lang="en-GB" sz="1400" b="0" i="0" dirty="0" err="1">
                <a:solidFill>
                  <a:srgbClr val="222222"/>
                </a:solidFill>
                <a:effectLst/>
              </a:rPr>
              <a:t>Thokala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, P., &amp; Alessa, T. (2020). What influences the implementation of shared decision making: an umbrella review. </a:t>
            </a:r>
            <a:r>
              <a:rPr lang="en-GB" sz="1400" b="0" i="1" dirty="0">
                <a:solidFill>
                  <a:srgbClr val="222222"/>
                </a:solidFill>
                <a:effectLst/>
              </a:rPr>
              <a:t>Patient education and </a:t>
            </a:r>
            <a:r>
              <a:rPr lang="en-GB" sz="1400" b="0" i="1" dirty="0" err="1">
                <a:solidFill>
                  <a:srgbClr val="222222"/>
                </a:solidFill>
                <a:effectLst/>
              </a:rPr>
              <a:t>counseling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GB" sz="1400" b="0" i="1" dirty="0">
                <a:solidFill>
                  <a:srgbClr val="222222"/>
                </a:solidFill>
                <a:effectLst/>
              </a:rPr>
              <a:t>103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(12), 2400-2407.</a:t>
            </a:r>
          </a:p>
          <a:p>
            <a:pPr marL="0" indent="0">
              <a:buNone/>
            </a:pPr>
            <a:r>
              <a:rPr lang="en-GB" sz="1400" b="0" i="0" dirty="0">
                <a:solidFill>
                  <a:srgbClr val="222222"/>
                </a:solidFill>
                <a:effectLst/>
              </a:rPr>
              <a:t>Coulter, A., &amp; Collins, A. (2011). Making shared decision-making a reality. </a:t>
            </a:r>
            <a:r>
              <a:rPr lang="en-GB" sz="1400" b="0" i="1" dirty="0">
                <a:solidFill>
                  <a:srgbClr val="222222"/>
                </a:solidFill>
                <a:effectLst/>
              </a:rPr>
              <a:t>London: King's Fund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GB" sz="1400" b="0" i="1" dirty="0">
                <a:solidFill>
                  <a:srgbClr val="222222"/>
                </a:solidFill>
                <a:effectLst/>
              </a:rPr>
              <a:t>621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sz="1400" b="0" i="0" dirty="0">
                <a:solidFill>
                  <a:srgbClr val="222222"/>
                </a:solidFill>
                <a:effectLst/>
              </a:rPr>
              <a:t>Elwyn, G., Frosch, D., Thomson, R., Joseph-Williams, N., Lloyd, A., </a:t>
            </a:r>
            <a:r>
              <a:rPr lang="en-GB" sz="1400" b="0" i="0" dirty="0" err="1">
                <a:solidFill>
                  <a:srgbClr val="222222"/>
                </a:solidFill>
                <a:effectLst/>
              </a:rPr>
              <a:t>Kinnersley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, P., ... &amp; Barry, M. (2012). Shared decision making: a model for clinical practice. </a:t>
            </a:r>
            <a:r>
              <a:rPr lang="en-GB" sz="1400" b="0" i="1" dirty="0">
                <a:solidFill>
                  <a:srgbClr val="222222"/>
                </a:solidFill>
                <a:effectLst/>
              </a:rPr>
              <a:t>Journal of general internal medicine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GB" sz="1400" b="0" i="1" dirty="0">
                <a:solidFill>
                  <a:srgbClr val="222222"/>
                </a:solidFill>
                <a:effectLst/>
              </a:rPr>
              <a:t>27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, 1361-1367.</a:t>
            </a:r>
            <a:endParaRPr lang="en-GB" sz="1400" dirty="0"/>
          </a:p>
          <a:p>
            <a:pPr marL="0" indent="0">
              <a:buNone/>
            </a:pPr>
            <a:r>
              <a:rPr lang="en-US" sz="1400" dirty="0">
                <a:ea typeface="Cambria"/>
                <a:cs typeface="Arial"/>
              </a:rPr>
              <a:t>International Childbirth Education Association . Informed Decision-Making Worksheet. Accessed  MARCH 23, 2025. </a:t>
            </a:r>
            <a:r>
              <a:rPr lang="en-US" sz="14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https://icea.org/wp-content/uploads/2015/12/ICEA-Informed-Decision-Making-Worksheet.pdf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Kurtz, Silverman &amp; Draper (2005), Teaching and Learning Communication Skills in Medicine (2</a:t>
            </a:r>
            <a:r>
              <a:rPr lang="en-GB" sz="1400" baseline="30000" dirty="0"/>
              <a:t>nd</a:t>
            </a:r>
            <a:r>
              <a:rPr lang="en-GB" sz="1400" dirty="0"/>
              <a:t> Ed). Radcliffe Publishing, Oxford.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Leinweber J, Stramrood C. Improving birth experiences and provider interactions: Expert opinion on critical links in Maternity care. Eur J Midwifery. 2024 Sep 9;8. doi: 10.18332/ejm/191742. PMID: 39351401; PMCID: PMC11440052.</a:t>
            </a:r>
            <a:endParaRPr lang="en-GB" sz="140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r>
              <a:rPr lang="en-GB" sz="1400" i="0" dirty="0">
                <a:solidFill>
                  <a:srgbClr val="333333"/>
                </a:solidFill>
                <a:effectLst/>
              </a:rPr>
              <a:t>Shared decision-making: summary of NICE guidance. </a:t>
            </a:r>
            <a:r>
              <a:rPr lang="en-GB" sz="1400" b="0" i="1" dirty="0">
                <a:solidFill>
                  <a:srgbClr val="333333"/>
                </a:solidFill>
                <a:effectLst/>
              </a:rPr>
              <a:t>BMJ</a:t>
            </a:r>
            <a:r>
              <a:rPr lang="en-GB" sz="14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GB" sz="1400" b="0" i="0" dirty="0">
                <a:solidFill>
                  <a:srgbClr val="555555"/>
                </a:solidFill>
                <a:effectLst/>
              </a:rPr>
              <a:t>2021</a:t>
            </a:r>
            <a:r>
              <a:rPr lang="en-GB" sz="1400" b="0" i="0" dirty="0">
                <a:solidFill>
                  <a:srgbClr val="333333"/>
                </a:solidFill>
                <a:effectLst/>
              </a:rPr>
              <a:t>; </a:t>
            </a:r>
            <a:r>
              <a:rPr lang="en-GB" sz="1400" b="0" i="0" dirty="0">
                <a:solidFill>
                  <a:srgbClr val="555555"/>
                </a:solidFill>
                <a:effectLst/>
              </a:rPr>
              <a:t>373</a:t>
            </a:r>
            <a:r>
              <a:rPr lang="en-GB" sz="1400" b="0" i="0" dirty="0">
                <a:solidFill>
                  <a:srgbClr val="333333"/>
                </a:solidFill>
                <a:effectLst/>
              </a:rPr>
              <a:t> doi: </a:t>
            </a:r>
            <a:r>
              <a:rPr lang="en-GB" sz="1400" b="0" i="0" u="none" strike="noStrike" dirty="0">
                <a:solidFill>
                  <a:srgbClr val="2A6EBB"/>
                </a:solidFill>
                <a:effectLst/>
                <a:hlinkClick r:id="rId5"/>
              </a:rPr>
              <a:t>https://doi.org/10.1136/bmj.n1430</a:t>
            </a:r>
            <a:r>
              <a:rPr lang="en-GB" sz="14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GB" sz="1400" b="0" i="0" dirty="0">
                <a:solidFill>
                  <a:srgbClr val="555555"/>
                </a:solidFill>
                <a:effectLst/>
              </a:rPr>
              <a:t>(Published 17 June 2021)</a:t>
            </a:r>
            <a:r>
              <a:rPr lang="en-GB" sz="1400" b="0" i="0" dirty="0">
                <a:solidFill>
                  <a:srgbClr val="333333"/>
                </a:solidFill>
                <a:effectLst/>
              </a:rPr>
              <a:t>Cite this as: </a:t>
            </a:r>
            <a:r>
              <a:rPr lang="en-GB" sz="1400" b="0" i="1" dirty="0">
                <a:solidFill>
                  <a:srgbClr val="333333"/>
                </a:solidFill>
                <a:effectLst/>
              </a:rPr>
              <a:t>BMJ</a:t>
            </a:r>
            <a:r>
              <a:rPr lang="en-GB" sz="1400" b="0" i="0" dirty="0">
                <a:solidFill>
                  <a:srgbClr val="333333"/>
                </a:solidFill>
                <a:effectLst/>
              </a:rPr>
              <a:t> 2021;373:n1430</a:t>
            </a:r>
            <a:endParaRPr lang="en-GB" sz="14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https://www.nice.org.uk/about/what-we-do/our-programmes/nice-guidance/nice-guidelines/shared-decision-making</a:t>
            </a:r>
            <a:endParaRPr lang="en-GB" sz="1400" dirty="0"/>
          </a:p>
          <a:p>
            <a:pPr marL="0" indent="0">
              <a:buNone/>
            </a:pPr>
            <a:r>
              <a:rPr lang="en-GB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https://www.gmc-uk.org/education/standards-guidance-and-curricula/standards-and-outcomes/outcomes-for-graduates/outcomes-for-graduates/outcomes-2---professional-skills</a:t>
            </a:r>
            <a:endParaRPr lang="en-GB" sz="1400" dirty="0"/>
          </a:p>
          <a:p>
            <a:pPr marL="0" indent="0">
              <a:buNone/>
            </a:pPr>
            <a:r>
              <a:rPr lang="en-GB" sz="1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https://www.aomrc.org.uk/projects-and-programmes/#choosing-wisely</a:t>
            </a:r>
            <a:endParaRPr lang="en-GB" sz="1400" dirty="0"/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85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DFD0-8184-F9B6-0AE2-1E54CE47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186" y="3519821"/>
            <a:ext cx="4624835" cy="907800"/>
          </a:xfrm>
        </p:spPr>
        <p:txBody>
          <a:bodyPr>
            <a:noAutofit/>
          </a:bodyPr>
          <a:lstStyle/>
          <a:p>
            <a:r>
              <a:rPr lang="en-GB" sz="9600" dirty="0"/>
              <a:t>Thank you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82226-2B56-C3DF-F28F-8D0E294B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28" y="5767084"/>
            <a:ext cx="2638793" cy="762106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FEBEF3E-4E05-3FFE-F5BE-BD435CA24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8"/>
          <a:stretch/>
        </p:blipFill>
        <p:spPr bwMode="auto">
          <a:xfrm>
            <a:off x="6243987" y="5426507"/>
            <a:ext cx="2599243" cy="12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ames Paget University Hospitals NHS ...">
            <a:extLst>
              <a:ext uri="{FF2B5EF4-FFF2-40B4-BE49-F238E27FC236}">
                <a16:creationId xmlns:a16="http://schemas.microsoft.com/office/drawing/2014/main" id="{D4126232-E859-5DFE-254D-4D5A7EF2C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3"/>
          <a:stretch/>
        </p:blipFill>
        <p:spPr bwMode="auto">
          <a:xfrm>
            <a:off x="4886063" y="5621390"/>
            <a:ext cx="1061951" cy="9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F69979B-FDCC-90D8-0BFF-29B91E6E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72" y="5547561"/>
            <a:ext cx="22098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2FD93-751C-58C5-22B1-9586EBA1E53A}"/>
              </a:ext>
            </a:extLst>
          </p:cNvPr>
          <p:cNvSpPr txBox="1"/>
          <p:nvPr/>
        </p:nvSpPr>
        <p:spPr>
          <a:xfrm>
            <a:off x="7395621" y="2319492"/>
            <a:ext cx="346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would love to collaborate with fellow Medical Schools please speak to me or email </a:t>
            </a:r>
            <a:r>
              <a:rPr lang="en-GB" dirty="0">
                <a:hlinkClick r:id="rId7"/>
              </a:rPr>
              <a:t>e.lowry@uea.ac.uk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06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F04619B-A451-AB18-05D9-D9FDF805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63" y="643466"/>
            <a:ext cx="75254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5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29" y="1085849"/>
            <a:ext cx="11706808" cy="5576207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600" b="1" dirty="0">
                <a:ea typeface="+mn-lt"/>
                <a:cs typeface="+mn-lt"/>
              </a:rPr>
              <a:t>GORD</a:t>
            </a:r>
            <a:endParaRPr lang="en-GB" sz="1600" dirty="0">
              <a:cs typeface="Calibri"/>
            </a:endParaRPr>
          </a:p>
          <a:p>
            <a:pPr marL="0" indent="0" fontAlgn="base">
              <a:buNone/>
            </a:pPr>
            <a:r>
              <a:rPr lang="en-GB" sz="1600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You are a third-year medical student working in primary care. You have been asked by Dr Singh to speak to Stephanie/ Stephen Blake (48). Mrs/Mr Blake has come to the surgery to seek advice on heartburn.  Use this role play to: </a:t>
            </a:r>
            <a:endParaRPr lang="en-GB" sz="16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GB" sz="1600" dirty="0">
                <a:cs typeface="Segoe UI" panose="020B0502040204020203" pitchFamily="34" charset="0"/>
              </a:rPr>
              <a:t>Practice </a:t>
            </a:r>
            <a:r>
              <a:rPr lang="en-GB" sz="1600" dirty="0">
                <a:solidFill>
                  <a:schemeClr val="accent2"/>
                </a:solidFill>
                <a:cs typeface="Segoe UI" panose="020B0502040204020203" pitchFamily="34" charset="0"/>
              </a:rPr>
              <a:t>Shared Decision Making (B.R.A.I.N) </a:t>
            </a:r>
            <a:r>
              <a:rPr lang="en-GB" sz="1600" dirty="0">
                <a:cs typeface="Segoe UI" panose="020B0502040204020203" pitchFamily="34" charset="0"/>
              </a:rPr>
              <a:t>- Informing the patient that there is a choice to be made and how you would like them to be part of the decision-making process  </a:t>
            </a:r>
          </a:p>
          <a:p>
            <a:pPr fontAlgn="base"/>
            <a:r>
              <a:rPr lang="en-GB" sz="1600" dirty="0">
                <a:cs typeface="Segoe UI" panose="020B0502040204020203" pitchFamily="34" charset="0"/>
              </a:rPr>
              <a:t>Outline the available options by sharing information on the possible ways forward: </a:t>
            </a:r>
          </a:p>
          <a:p>
            <a:pPr fontAlgn="base"/>
            <a:r>
              <a:rPr lang="en-GB" sz="1600" dirty="0">
                <a:solidFill>
                  <a:schemeClr val="accent2"/>
                </a:solidFill>
                <a:cs typeface="Segoe UI" panose="020B0502040204020203" pitchFamily="34" charset="0"/>
              </a:rPr>
              <a:t>B</a:t>
            </a:r>
            <a:r>
              <a:rPr lang="en-GB" sz="1600" dirty="0">
                <a:cs typeface="Segoe UI" panose="020B0502040204020203" pitchFamily="34" charset="0"/>
              </a:rPr>
              <a:t>. benefits (pros) of starting medication such as a proton pump inhibitor (PPI)   </a:t>
            </a:r>
          </a:p>
          <a:p>
            <a:pPr fontAlgn="base"/>
            <a:r>
              <a:rPr lang="en-GB" sz="1600" dirty="0">
                <a:solidFill>
                  <a:schemeClr val="accent2"/>
                </a:solidFill>
                <a:ea typeface="Verdana"/>
                <a:cs typeface="Segoe UI"/>
              </a:rPr>
              <a:t>R</a:t>
            </a:r>
            <a:r>
              <a:rPr lang="en-GB" sz="1600" dirty="0">
                <a:ea typeface="Verdana"/>
                <a:cs typeface="Segoe UI"/>
              </a:rPr>
              <a:t>. risks (cons) of starting medication (side effects; ability to tolerate PPI, underlying health conditions and possible interactions with other drugs)     </a:t>
            </a:r>
          </a:p>
          <a:p>
            <a:pPr marL="0" indent="0" fontAlgn="base">
              <a:buNone/>
            </a:pPr>
            <a:endParaRPr lang="en-GB" sz="1600" dirty="0">
              <a:cs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sz="1600" dirty="0">
                <a:cs typeface="Segoe UI" panose="020B0502040204020203" pitchFamily="34" charset="0"/>
              </a:rPr>
              <a:t>Benefits and Risks should be discussed from a medical perspective (you the student provide this information) and from a patient perspective (how does the patient feel about these? What concerns or questions do they have about these?) </a:t>
            </a:r>
          </a:p>
          <a:p>
            <a:pPr fontAlgn="base"/>
            <a:r>
              <a:rPr lang="en-GB" sz="1600" dirty="0">
                <a:solidFill>
                  <a:schemeClr val="accent2"/>
                </a:solidFill>
                <a:cs typeface="Segoe UI" panose="020B0502040204020203" pitchFamily="34" charset="0"/>
              </a:rPr>
              <a:t>A. </a:t>
            </a:r>
            <a:r>
              <a:rPr lang="en-GB" sz="1600" dirty="0">
                <a:cs typeface="Segoe UI" panose="020B0502040204020203" pitchFamily="34" charset="0"/>
              </a:rPr>
              <a:t>alternatives – advise patient to avoid known precipitants; smoking, alcohol, coffee, chocolate, fatty foods and being overweight. If applicable, offer lifestyle advice including advice on healthy eating, weight reduction and smoking cessation.   </a:t>
            </a:r>
          </a:p>
          <a:p>
            <a:pPr fontAlgn="base"/>
            <a:r>
              <a:rPr lang="en-GB" sz="1600" dirty="0">
                <a:solidFill>
                  <a:schemeClr val="accent2"/>
                </a:solidFill>
                <a:cs typeface="Segoe UI" panose="020B0502040204020203" pitchFamily="34" charset="0"/>
              </a:rPr>
              <a:t>I.</a:t>
            </a:r>
            <a:r>
              <a:rPr lang="en-GB" sz="1600" dirty="0">
                <a:cs typeface="Segoe UI" panose="020B0502040204020203" pitchFamily="34" charset="0"/>
              </a:rPr>
              <a:t> intuition – how does the patient feel about the options discussed? From what the patient has told you, is there an option that seems better suited to the </a:t>
            </a:r>
            <a:br>
              <a:rPr lang="en-GB" sz="1600" dirty="0">
                <a:cs typeface="Segoe UI" panose="020B0502040204020203" pitchFamily="34" charset="0"/>
              </a:rPr>
            </a:br>
            <a:r>
              <a:rPr lang="en-GB" sz="1600" dirty="0">
                <a:cs typeface="Segoe UI" panose="020B0502040204020203" pitchFamily="34" charset="0"/>
              </a:rPr>
              <a:t>patient?    </a:t>
            </a:r>
          </a:p>
          <a:p>
            <a:r>
              <a:rPr lang="en-GB" sz="1600" dirty="0">
                <a:solidFill>
                  <a:schemeClr val="accent2"/>
                </a:solidFill>
                <a:cs typeface="Segoe UI" panose="020B0502040204020203" pitchFamily="34" charset="0"/>
              </a:rPr>
              <a:t>N. </a:t>
            </a:r>
            <a:r>
              <a:rPr lang="en-GB" sz="1600" dirty="0">
                <a:cs typeface="Segoe UI" panose="020B0502040204020203" pitchFamily="34" charset="0"/>
              </a:rPr>
              <a:t>nothing – explain that there is always the option of watchful waiting. How will the condition change if we do nothing?</a:t>
            </a:r>
            <a:br>
              <a:rPr lang="en-GB" sz="1600" dirty="0">
                <a:cs typeface="Segoe UI" panose="020B0502040204020203" pitchFamily="34" charset="0"/>
              </a:rPr>
            </a:br>
            <a:r>
              <a:rPr lang="en-GB" sz="1600" dirty="0">
                <a:cs typeface="Segoe UI" panose="020B0502040204020203" pitchFamily="34" charset="0"/>
              </a:rPr>
              <a:t> What would be involved in watchful wating for this condition?   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 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83F18-B553-92C4-81A0-08044B690C4D}"/>
              </a:ext>
            </a:extLst>
          </p:cNvPr>
          <p:cNvSpPr txBox="1"/>
          <p:nvPr/>
        </p:nvSpPr>
        <p:spPr>
          <a:xfrm>
            <a:off x="628650" y="438150"/>
            <a:ext cx="598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Example scenarios</a:t>
            </a:r>
          </a:p>
        </p:txBody>
      </p:sp>
    </p:spTree>
    <p:extLst>
      <p:ext uri="{BB962C8B-B14F-4D97-AF65-F5344CB8AC3E}">
        <p14:creationId xmlns:p14="http://schemas.microsoft.com/office/powerpoint/2010/main" val="243768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FD3D66-E79F-CB59-E21A-3D612134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388"/>
          <a:stretch/>
        </p:blipFill>
        <p:spPr>
          <a:xfrm>
            <a:off x="8223644" y="5699809"/>
            <a:ext cx="1171060" cy="990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97B60E-DE32-F3B3-434E-9F6225ACF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79" y="5364351"/>
            <a:ext cx="2597121" cy="1493649"/>
          </a:xfrm>
          <a:prstGeom prst="rect">
            <a:avLst/>
          </a:prstGeom>
        </p:spPr>
      </p:pic>
      <p:pic>
        <p:nvPicPr>
          <p:cNvPr id="2050" name="Picture 2" descr="A group of women's headshots">
            <a:extLst>
              <a:ext uri="{FF2B5EF4-FFF2-40B4-BE49-F238E27FC236}">
                <a16:creationId xmlns:a16="http://schemas.microsoft.com/office/drawing/2014/main" id="{BB6FD1E7-7BF0-DC75-644D-3BC06F00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49" y="2466449"/>
            <a:ext cx="6066838" cy="3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69B920-7F92-FB75-0F3E-C59104F5F056}"/>
              </a:ext>
            </a:extLst>
          </p:cNvPr>
          <p:cNvSpPr txBox="1"/>
          <p:nvPr/>
        </p:nvSpPr>
        <p:spPr>
          <a:xfrm>
            <a:off x="774533" y="662764"/>
            <a:ext cx="10270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Consultation Skills Theme</a:t>
            </a:r>
          </a:p>
          <a:p>
            <a:r>
              <a:rPr lang="en-GB" sz="4400" dirty="0"/>
              <a:t>Norwich Medical School </a:t>
            </a:r>
          </a:p>
        </p:txBody>
      </p:sp>
    </p:spTree>
    <p:extLst>
      <p:ext uri="{BB962C8B-B14F-4D97-AF65-F5344CB8AC3E}">
        <p14:creationId xmlns:p14="http://schemas.microsoft.com/office/powerpoint/2010/main" val="200396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4066-8319-1CE3-7D6E-2675D902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66" y="399849"/>
            <a:ext cx="10515600" cy="1325563"/>
          </a:xfrm>
        </p:spPr>
        <p:txBody>
          <a:bodyPr/>
          <a:lstStyle/>
          <a:p>
            <a:r>
              <a:rPr lang="en-GB" dirty="0"/>
              <a:t>What &amp; 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296E5-4E6D-A660-56CE-D56C631C3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2981" y="2393068"/>
            <a:ext cx="5181600" cy="2445535"/>
          </a:xfrm>
        </p:spPr>
        <p:txBody>
          <a:bodyPr>
            <a:noAutofit/>
          </a:bodyPr>
          <a:lstStyle/>
          <a:p>
            <a:r>
              <a:rPr lang="en-GB" sz="1600" dirty="0"/>
              <a:t>Importance in Med Ed – GMC Outcomes For Graduates</a:t>
            </a:r>
          </a:p>
          <a:p>
            <a:r>
              <a:rPr lang="en-GB" sz="1600" dirty="0"/>
              <a:t>NHS Long Term Plan, Personalised Care ‘expanded the choices and control that people have over their own care’ </a:t>
            </a:r>
          </a:p>
          <a:p>
            <a:r>
              <a:rPr lang="en-GB" sz="1600" dirty="0"/>
              <a:t> NICE Guidelines (Consensus statement), No decision about me, without me (Coulter &amp; Collins, 2011)</a:t>
            </a:r>
          </a:p>
          <a:p>
            <a:r>
              <a:rPr lang="en-GB" sz="1600" dirty="0"/>
              <a:t>Health &amp; Social Care Act, 2012 ‘</a:t>
            </a:r>
            <a:r>
              <a:rPr lang="en-GB" sz="1600" b="0" i="0" dirty="0">
                <a:effectLst/>
              </a:rPr>
              <a:t>reasonable care to ensure that the patient is aware of any material risks involved in any recommended treatment and of any reasonable alternative or variant treatments’ …</a:t>
            </a:r>
          </a:p>
          <a:p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C3567-764F-C466-C098-5E4775713497}"/>
              </a:ext>
            </a:extLst>
          </p:cNvPr>
          <p:cNvSpPr txBox="1"/>
          <p:nvPr/>
        </p:nvSpPr>
        <p:spPr>
          <a:xfrm>
            <a:off x="457419" y="5543900"/>
            <a:ext cx="5390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Shared decision-making is a collaborative process that involves a person and their healthcare professional working together to reach a joint decision about care - NICE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93A976-0A1D-9D44-B7EB-CA403DD5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34" y="1637818"/>
            <a:ext cx="3742639" cy="38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5640-31E7-3476-C3F2-19608023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684" y="365125"/>
            <a:ext cx="5759116" cy="1325563"/>
          </a:xfrm>
        </p:spPr>
        <p:txBody>
          <a:bodyPr>
            <a:noAutofit/>
          </a:bodyPr>
          <a:lstStyle/>
          <a:p>
            <a:r>
              <a:rPr lang="en-GB" dirty="0"/>
              <a:t>Barriers to Shared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51683-E694-27B3-4182-517FCF9A1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8432" y="3852744"/>
            <a:ext cx="5855368" cy="20414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1F1F1F"/>
                </a:solidFill>
              </a:rPr>
              <a:t>Barriers &amp; Facilitators to implementing SDM (</a:t>
            </a:r>
            <a:r>
              <a:rPr lang="en-GB" sz="1600" dirty="0" err="1">
                <a:solidFill>
                  <a:srgbClr val="1F1F1F"/>
                </a:solidFill>
              </a:rPr>
              <a:t>Alsulamy</a:t>
            </a:r>
            <a:r>
              <a:rPr lang="en-GB" sz="1600" dirty="0">
                <a:solidFill>
                  <a:srgbClr val="1F1F1F"/>
                </a:solidFill>
              </a:rPr>
              <a:t> et al., 2020):</a:t>
            </a:r>
          </a:p>
          <a:p>
            <a:pPr lvl="2">
              <a:buClr>
                <a:srgbClr val="FF0000"/>
              </a:buClr>
              <a:buFont typeface="Aptos" panose="020B0004020202020204" pitchFamily="34" charset="0"/>
              <a:buChar char="X"/>
            </a:pPr>
            <a:r>
              <a:rPr lang="en-GB" sz="1600" dirty="0">
                <a:solidFill>
                  <a:srgbClr val="1F1F1F"/>
                </a:solidFill>
              </a:rPr>
              <a:t>Lack of tools &amp; resources</a:t>
            </a:r>
          </a:p>
          <a:p>
            <a:pPr lvl="2">
              <a:buClr>
                <a:srgbClr val="FF0000"/>
              </a:buClr>
              <a:buFont typeface="Aptos" panose="020B0004020202020204" pitchFamily="34" charset="0"/>
              <a:buChar char="X"/>
            </a:pPr>
            <a:r>
              <a:rPr lang="en-GB" sz="1600" dirty="0">
                <a:solidFill>
                  <a:srgbClr val="1F1F1F"/>
                </a:solidFill>
              </a:rPr>
              <a:t>Lack of patient choice/ or lack of explicit choices </a:t>
            </a:r>
          </a:p>
          <a:p>
            <a:pPr lvl="2">
              <a:buClr>
                <a:srgbClr val="FF0000"/>
              </a:buClr>
              <a:buFont typeface="Aptos" panose="020B0004020202020204" pitchFamily="34" charset="0"/>
              <a:buChar char="X"/>
            </a:pPr>
            <a:r>
              <a:rPr lang="en-GB" sz="1600" dirty="0">
                <a:solidFill>
                  <a:srgbClr val="1F1F1F"/>
                </a:solidFill>
              </a:rPr>
              <a:t>Not explaining treatment options &amp; outcomes</a:t>
            </a:r>
          </a:p>
          <a:p>
            <a:pPr lvl="2">
              <a:buClr>
                <a:srgbClr val="FF0000"/>
              </a:buClr>
              <a:buFont typeface="Aptos" panose="020B0004020202020204" pitchFamily="34" charset="0"/>
              <a:buChar char="X"/>
            </a:pPr>
            <a:r>
              <a:rPr lang="en-GB" sz="1600" dirty="0">
                <a:solidFill>
                  <a:srgbClr val="1F1F1F"/>
                </a:solidFill>
              </a:rPr>
              <a:t>Using jargon &amp; complex terminology 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1F1F1F"/>
                </a:solidFill>
              </a:rPr>
              <a:t>Discuss sufficient options and outcomes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1F1F1F"/>
                </a:solidFill>
              </a:rPr>
              <a:t>Use decision support tools 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1F1F1F"/>
                </a:solidFill>
              </a:rPr>
              <a:t>Share responsibility –giving explicit permission to participate 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1F1F1F"/>
              </a:solidFill>
            </a:endParaRPr>
          </a:p>
          <a:p>
            <a:pPr marL="914400" lvl="2" indent="0">
              <a:buNone/>
            </a:pPr>
            <a:endParaRPr lang="en-GB" sz="1400" dirty="0">
              <a:solidFill>
                <a:srgbClr val="1F1F1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1F1F1F"/>
                </a:solidFill>
                <a:ea typeface="+mn-lt"/>
                <a:cs typeface="+mn-lt"/>
              </a:rPr>
              <a:t> </a:t>
            </a:r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7FE08F-AEB1-2BF1-B73D-CBD79F886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68" y="619958"/>
            <a:ext cx="4216898" cy="5945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298A0-10E7-FB76-F351-70B6A1D642FF}"/>
              </a:ext>
            </a:extLst>
          </p:cNvPr>
          <p:cNvSpPr txBox="1"/>
          <p:nvPr/>
        </p:nvSpPr>
        <p:spPr>
          <a:xfrm>
            <a:off x="5354052" y="1986886"/>
            <a:ext cx="5759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our students were telling us:</a:t>
            </a:r>
          </a:p>
          <a:p>
            <a:pPr marL="742950" lvl="1" indent="-285750">
              <a:buClr>
                <a:srgbClr val="FF0000"/>
              </a:buClr>
              <a:buFont typeface="Aptos" panose="020B0004020202020204" pitchFamily="34" charset="0"/>
              <a:buChar char="X"/>
            </a:pPr>
            <a:r>
              <a:rPr lang="en-GB" sz="1600" dirty="0"/>
              <a:t>Unclear how to structure consultations</a:t>
            </a:r>
          </a:p>
          <a:p>
            <a:pPr marL="742950" lvl="1" indent="-285750">
              <a:buClr>
                <a:srgbClr val="FF0000"/>
              </a:buClr>
              <a:buFont typeface="Aptos" panose="020B0004020202020204" pitchFamily="34" charset="0"/>
              <a:buChar char="X"/>
            </a:pPr>
            <a:r>
              <a:rPr lang="en-GB" sz="1600" dirty="0"/>
              <a:t>Difficulty discussing benefits &amp; risks</a:t>
            </a:r>
          </a:p>
          <a:p>
            <a:pPr marL="742950" lvl="1" indent="-285750">
              <a:buClr>
                <a:srgbClr val="FF0000"/>
              </a:buClr>
              <a:buFont typeface="Aptos" panose="020B0004020202020204" pitchFamily="34" charset="0"/>
              <a:buChar char="X"/>
            </a:pPr>
            <a:r>
              <a:rPr lang="en-GB" sz="1600" dirty="0"/>
              <a:t>Requesting more guidance</a:t>
            </a:r>
          </a:p>
          <a:p>
            <a:pPr marL="742950" lvl="1" indent="-285750">
              <a:buClr>
                <a:srgbClr val="FF0000"/>
              </a:buClr>
              <a:buFont typeface="Aptos" panose="020B0004020202020204" pitchFamily="34" charset="0"/>
              <a:buChar char="X"/>
            </a:pPr>
            <a:r>
              <a:rPr lang="en-GB" sz="1600" dirty="0"/>
              <a:t>Lower pass mark for SDM than other process skills tested in year 3</a:t>
            </a:r>
          </a:p>
        </p:txBody>
      </p:sp>
    </p:spTree>
    <p:extLst>
      <p:ext uri="{BB962C8B-B14F-4D97-AF65-F5344CB8AC3E}">
        <p14:creationId xmlns:p14="http://schemas.microsoft.com/office/powerpoint/2010/main" val="33932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B005F-202B-8797-1E85-5CD9E934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F7E27-95B2-D5E7-09B8-82ADF9F91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/>
              <a:t>Short-term support: Remediation in year 3 for SDM – </a:t>
            </a:r>
            <a:r>
              <a:rPr lang="en-US" sz="1600" dirty="0">
                <a:effectLst/>
              </a:rPr>
              <a:t>read about our approach here </a:t>
            </a:r>
            <a:r>
              <a:rPr lang="en-GB" sz="1600" dirty="0">
                <a:hlinkClick r:id="rId3"/>
              </a:rPr>
              <a:t>How reflective remediation can set medical students up for success | THE Campus Learn, Share, Connect</a:t>
            </a:r>
            <a:r>
              <a:rPr lang="en-US" sz="1600" dirty="0">
                <a:effectLst/>
              </a:rPr>
              <a:t> </a:t>
            </a:r>
          </a:p>
          <a:p>
            <a:pPr marL="0"/>
            <a:endParaRPr lang="en-US" sz="1600" dirty="0"/>
          </a:p>
          <a:p>
            <a:r>
              <a:rPr lang="en-US" sz="1600" dirty="0"/>
              <a:t>Long-term support: Reviewed teaching methods &amp; introduce B.R.A.I.N. mnemonic a structured framework to support conversations in SDM </a:t>
            </a:r>
          </a:p>
          <a:p>
            <a:pPr lvl="1"/>
            <a:r>
              <a:rPr lang="en-US" sz="1600" dirty="0"/>
              <a:t>Building on the Three Talk model (Elwyn et al., 2012) -Choice, Options, Decision as a conceptual framework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62CF72-CB70-F31B-D6E7-8B5550722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07876" y="737488"/>
            <a:ext cx="5310444" cy="53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A1DA4C-7087-11CC-5D18-4A1F0AE3760C}"/>
              </a:ext>
            </a:extLst>
          </p:cNvPr>
          <p:cNvSpPr txBox="1"/>
          <p:nvPr/>
        </p:nvSpPr>
        <p:spPr>
          <a:xfrm>
            <a:off x="520423" y="427835"/>
            <a:ext cx="7461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B.R.A.I.N for Shared Decision-Making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FF839-A17F-12C4-D9AF-743CB6021255}"/>
              </a:ext>
            </a:extLst>
          </p:cNvPr>
          <p:cNvSpPr txBox="1"/>
          <p:nvPr/>
        </p:nvSpPr>
        <p:spPr>
          <a:xfrm>
            <a:off x="6178135" y="6596390"/>
            <a:ext cx="589218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u="sng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https://icea.org/wp-content/uploads/2015/12/ICEA-Informed-Decision-Making-Worksheet.pdf</a:t>
            </a:r>
            <a:endParaRPr 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E5BDFB-1606-775D-2956-700BEBC81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968" y="3771994"/>
            <a:ext cx="2463971" cy="24232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1750E9-E89D-FD53-8938-4BD59903F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39" y="2610937"/>
            <a:ext cx="3269102" cy="9564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377F031-BC75-07A9-D6F3-15ED7129BE8E}"/>
              </a:ext>
            </a:extLst>
          </p:cNvPr>
          <p:cNvGrpSpPr/>
          <p:nvPr/>
        </p:nvGrpSpPr>
        <p:grpSpPr>
          <a:xfrm>
            <a:off x="6829650" y="1371668"/>
            <a:ext cx="4371371" cy="5101855"/>
            <a:chOff x="6817998" y="1226097"/>
            <a:chExt cx="4612464" cy="53761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525365-8540-AF1A-73AE-51DEB6C90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7998" y="1903599"/>
              <a:ext cx="4612464" cy="46986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E79290-AFC1-8616-9821-E48A80AF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87255" y="1226097"/>
              <a:ext cx="2402032" cy="829128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967367E-0EFE-4098-AEB5-933D884ACF82}"/>
              </a:ext>
            </a:extLst>
          </p:cNvPr>
          <p:cNvSpPr/>
          <p:nvPr/>
        </p:nvSpPr>
        <p:spPr>
          <a:xfrm>
            <a:off x="6889431" y="4746824"/>
            <a:ext cx="4251811" cy="87192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5195D1D-F6AD-FBE8-9EFB-B432C146D887}"/>
              </a:ext>
            </a:extLst>
          </p:cNvPr>
          <p:cNvGrpSpPr/>
          <p:nvPr/>
        </p:nvGrpSpPr>
        <p:grpSpPr>
          <a:xfrm>
            <a:off x="657728" y="2841958"/>
            <a:ext cx="6240378" cy="877500"/>
            <a:chOff x="657728" y="2841958"/>
            <a:chExt cx="6240378" cy="8775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2D05016-AB93-F642-BB05-DE0ECE8ABDD8}"/>
                </a:ext>
              </a:extLst>
            </p:cNvPr>
            <p:cNvSpPr/>
            <p:nvPr/>
          </p:nvSpPr>
          <p:spPr>
            <a:xfrm>
              <a:off x="657728" y="2841958"/>
              <a:ext cx="1443787" cy="8775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</a:t>
              </a:r>
              <a:r>
                <a:rPr lang="en-GB" sz="16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lternatives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E06D46E-244F-D800-AD73-C3E4F3EBD9ED}"/>
                </a:ext>
              </a:extLst>
            </p:cNvPr>
            <p:cNvSpPr/>
            <p:nvPr/>
          </p:nvSpPr>
          <p:spPr>
            <a:xfrm>
              <a:off x="1989220" y="2841958"/>
              <a:ext cx="4908886" cy="87749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What are the other treatment options?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What treatment is typically used first?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GB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BC71FB-157D-B468-E5A4-18AC7DAA0ADB}"/>
              </a:ext>
            </a:extLst>
          </p:cNvPr>
          <p:cNvGrpSpPr/>
          <p:nvPr/>
        </p:nvGrpSpPr>
        <p:grpSpPr>
          <a:xfrm>
            <a:off x="657728" y="5202374"/>
            <a:ext cx="6240378" cy="1497056"/>
            <a:chOff x="657728" y="5202374"/>
            <a:chExt cx="6240378" cy="149705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1FDAAC-77CC-35E4-24BE-BE2F382949BC}"/>
                </a:ext>
              </a:extLst>
            </p:cNvPr>
            <p:cNvSpPr/>
            <p:nvPr/>
          </p:nvSpPr>
          <p:spPr>
            <a:xfrm>
              <a:off x="657728" y="5217874"/>
              <a:ext cx="1267326" cy="14815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N</a:t>
              </a:r>
              <a:r>
                <a:rPr lang="en-GB" sz="16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othing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26AD09D-F774-E759-939F-A8DF6E9DE1E5}"/>
                </a:ext>
              </a:extLst>
            </p:cNvPr>
            <p:cNvSpPr/>
            <p:nvPr/>
          </p:nvSpPr>
          <p:spPr>
            <a:xfrm>
              <a:off x="1780675" y="5202374"/>
              <a:ext cx="5117431" cy="149705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What would watchful waiting look like for this condition?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What will happen if the person decides to do nothing?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What risks are we trying to avoid?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56EBC4-6731-7090-8138-1FFF37EB09FF}"/>
              </a:ext>
            </a:extLst>
          </p:cNvPr>
          <p:cNvGrpSpPr/>
          <p:nvPr/>
        </p:nvGrpSpPr>
        <p:grpSpPr>
          <a:xfrm>
            <a:off x="657728" y="3792007"/>
            <a:ext cx="6240379" cy="1311943"/>
            <a:chOff x="657728" y="3792007"/>
            <a:chExt cx="6240379" cy="131194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2997B5-1FBD-534D-3429-922DF101CA7F}"/>
                </a:ext>
              </a:extLst>
            </p:cNvPr>
            <p:cNvSpPr/>
            <p:nvPr/>
          </p:nvSpPr>
          <p:spPr>
            <a:xfrm>
              <a:off x="657728" y="3828195"/>
              <a:ext cx="1267326" cy="12221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en-GB" sz="16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ntuition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8B90C2F-BF6C-03A2-C449-A1C625B44B74}"/>
                </a:ext>
              </a:extLst>
            </p:cNvPr>
            <p:cNvSpPr/>
            <p:nvPr/>
          </p:nvSpPr>
          <p:spPr>
            <a:xfrm>
              <a:off x="1780675" y="3792007"/>
              <a:ext cx="5117432" cy="13119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How does the person feel about these options?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What is important to them in making this decision?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Based on what the person has told you, is there an option that appear better suited to them?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714FFC-BEDF-5808-0162-45AB19450347}"/>
              </a:ext>
            </a:extLst>
          </p:cNvPr>
          <p:cNvGrpSpPr/>
          <p:nvPr/>
        </p:nvGrpSpPr>
        <p:grpSpPr>
          <a:xfrm>
            <a:off x="657728" y="1623876"/>
            <a:ext cx="6240380" cy="1064795"/>
            <a:chOff x="657728" y="1623876"/>
            <a:chExt cx="6240380" cy="106479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A4CEF4C-41D4-5F3F-9444-B1EA9A2B896D}"/>
                </a:ext>
              </a:extLst>
            </p:cNvPr>
            <p:cNvSpPr/>
            <p:nvPr/>
          </p:nvSpPr>
          <p:spPr>
            <a:xfrm>
              <a:off x="657728" y="1639713"/>
              <a:ext cx="1267326" cy="10331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R</a:t>
              </a:r>
              <a:r>
                <a:rPr lang="en-GB" sz="16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isks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A722678-8122-C06B-DA50-2E4F2A242A7B}"/>
                </a:ext>
              </a:extLst>
            </p:cNvPr>
            <p:cNvSpPr/>
            <p:nvPr/>
          </p:nvSpPr>
          <p:spPr>
            <a:xfrm>
              <a:off x="1780676" y="1623876"/>
              <a:ext cx="5117432" cy="106479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What are the risk of treatment?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How might the treatment affect the person's life?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What risks are we trying to prevent?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C8D8DB-3D8D-C734-FA83-0F2A7D172F58}"/>
              </a:ext>
            </a:extLst>
          </p:cNvPr>
          <p:cNvGrpSpPr/>
          <p:nvPr/>
        </p:nvGrpSpPr>
        <p:grpSpPr>
          <a:xfrm>
            <a:off x="673773" y="633459"/>
            <a:ext cx="6224334" cy="884303"/>
            <a:chOff x="673773" y="633459"/>
            <a:chExt cx="6224334" cy="88430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8B02A6E-E7AB-5DED-0A44-826B8EE7D3BD}"/>
                </a:ext>
              </a:extLst>
            </p:cNvPr>
            <p:cNvSpPr/>
            <p:nvPr/>
          </p:nvSpPr>
          <p:spPr>
            <a:xfrm>
              <a:off x="673773" y="640264"/>
              <a:ext cx="1267326" cy="87749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</a:t>
              </a:r>
              <a:r>
                <a:rPr lang="en-GB" sz="16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enefits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0A6B70-53DA-0747-836A-AD2515E4D1D8}"/>
                </a:ext>
              </a:extLst>
            </p:cNvPr>
            <p:cNvSpPr/>
            <p:nvPr/>
          </p:nvSpPr>
          <p:spPr>
            <a:xfrm>
              <a:off x="1780675" y="633459"/>
              <a:ext cx="5117432" cy="87749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What are the benefits for the patient?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 How will this treatment help their symptoms?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7BB4EBA-CBEB-F9D1-FBD6-C054E850CC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895" t="2162" r="26587" b="-2162"/>
          <a:stretch/>
        </p:blipFill>
        <p:spPr>
          <a:xfrm>
            <a:off x="7058524" y="0"/>
            <a:ext cx="5117431" cy="7010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203874-C09A-B2BF-EE11-D3A326D40D64}"/>
              </a:ext>
            </a:extLst>
          </p:cNvPr>
          <p:cNvSpPr/>
          <p:nvPr/>
        </p:nvSpPr>
        <p:spPr>
          <a:xfrm>
            <a:off x="7507706" y="5543370"/>
            <a:ext cx="4668250" cy="13146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B.R.A.I.N to aid students in SDM discussions</a:t>
            </a:r>
          </a:p>
        </p:txBody>
      </p:sp>
    </p:spTree>
    <p:extLst>
      <p:ext uri="{BB962C8B-B14F-4D97-AF65-F5344CB8AC3E}">
        <p14:creationId xmlns:p14="http://schemas.microsoft.com/office/powerpoint/2010/main" val="40675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91B2-EBD9-D5AA-EA53-5D87A248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32" y="32908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B.R.A.I.N &amp; Calgary Cambridge Guide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C10CC7-840E-E90F-83C9-34A075C4BC67}"/>
              </a:ext>
            </a:extLst>
          </p:cNvPr>
          <p:cNvGrpSpPr/>
          <p:nvPr/>
        </p:nvGrpSpPr>
        <p:grpSpPr>
          <a:xfrm>
            <a:off x="86704" y="1699739"/>
            <a:ext cx="12010673" cy="4927878"/>
            <a:chOff x="86704" y="1699739"/>
            <a:chExt cx="12010673" cy="492787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75DBFD1-DF06-AC2E-B598-B8F8F432C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34"/>
            <a:stretch/>
          </p:blipFill>
          <p:spPr bwMode="auto">
            <a:xfrm>
              <a:off x="2341820" y="1699739"/>
              <a:ext cx="7508360" cy="442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6AF4222-160C-DFED-0F23-BBA6ADE054EC}"/>
                </a:ext>
              </a:extLst>
            </p:cNvPr>
            <p:cNvGrpSpPr/>
            <p:nvPr/>
          </p:nvGrpSpPr>
          <p:grpSpPr>
            <a:xfrm>
              <a:off x="86704" y="1904871"/>
              <a:ext cx="2199190" cy="3939601"/>
              <a:chOff x="86704" y="1904871"/>
              <a:chExt cx="2199190" cy="3939601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2CA4CA4-70BB-4482-D5AB-B1FE43433465}"/>
                  </a:ext>
                </a:extLst>
              </p:cNvPr>
              <p:cNvSpPr/>
              <p:nvPr/>
            </p:nvSpPr>
            <p:spPr>
              <a:xfrm>
                <a:off x="86704" y="4329004"/>
                <a:ext cx="2199190" cy="70605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Share your thinking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8248C6B-FD65-C5B9-BF2F-1231637E5374}"/>
                  </a:ext>
                </a:extLst>
              </p:cNvPr>
              <p:cNvSpPr/>
              <p:nvPr/>
            </p:nvSpPr>
            <p:spPr>
              <a:xfrm>
                <a:off x="86704" y="1904871"/>
                <a:ext cx="2199190" cy="70605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Logical sequence 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34BF435-323A-5CCF-89F9-92AD53C456ED}"/>
                  </a:ext>
                </a:extLst>
              </p:cNvPr>
              <p:cNvSpPr/>
              <p:nvPr/>
            </p:nvSpPr>
            <p:spPr>
              <a:xfrm>
                <a:off x="86704" y="2723959"/>
                <a:ext cx="2199190" cy="70605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Sign-posting 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CD733B3-AF9D-EB7E-B495-8AA8A8FC8C4E}"/>
                  </a:ext>
                </a:extLst>
              </p:cNvPr>
              <p:cNvSpPr/>
              <p:nvPr/>
            </p:nvSpPr>
            <p:spPr>
              <a:xfrm>
                <a:off x="86704" y="3519592"/>
                <a:ext cx="2199190" cy="70605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Summarising 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A9A38D5-705C-883E-13E3-93504BC0C91A}"/>
                  </a:ext>
                </a:extLst>
              </p:cNvPr>
              <p:cNvSpPr/>
              <p:nvPr/>
            </p:nvSpPr>
            <p:spPr>
              <a:xfrm>
                <a:off x="86704" y="5138416"/>
                <a:ext cx="2199190" cy="70605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Screening 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DC9969-17AB-C708-1EF4-2DF6D5CDE72C}"/>
                </a:ext>
              </a:extLst>
            </p:cNvPr>
            <p:cNvSpPr txBox="1"/>
            <p:nvPr/>
          </p:nvSpPr>
          <p:spPr>
            <a:xfrm>
              <a:off x="433032" y="6165952"/>
              <a:ext cx="113259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200" dirty="0"/>
                <a:t>Adapted by Lowry &amp; Winterburn (2023) from Kurtz, Silverman &amp; Draper (2005), Teaching and Learning Communication Skills in Medicine (2</a:t>
              </a:r>
              <a:r>
                <a:rPr lang="en-GB" sz="1200" baseline="30000" dirty="0"/>
                <a:t>nd</a:t>
              </a:r>
              <a:r>
                <a:rPr lang="en-GB" sz="1200" dirty="0"/>
                <a:t> Ed). Radcliffe Publishing, Oxford.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D1A235C-03AC-B64B-14E9-FE212A2FE91E}"/>
                </a:ext>
              </a:extLst>
            </p:cNvPr>
            <p:cNvGrpSpPr/>
            <p:nvPr/>
          </p:nvGrpSpPr>
          <p:grpSpPr>
            <a:xfrm>
              <a:off x="9885413" y="1805618"/>
              <a:ext cx="2211964" cy="4038854"/>
              <a:chOff x="9885413" y="1805618"/>
              <a:chExt cx="2211964" cy="4038854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CAE6C4C-40F8-FD67-2FB7-B757FA5DD1C7}"/>
                  </a:ext>
                </a:extLst>
              </p:cNvPr>
              <p:cNvSpPr/>
              <p:nvPr/>
            </p:nvSpPr>
            <p:spPr>
              <a:xfrm>
                <a:off x="9885413" y="4287910"/>
                <a:ext cx="2199190" cy="70605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Pick up cues 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704DF40-A8F1-3190-60D1-561D052F4178}"/>
                  </a:ext>
                </a:extLst>
              </p:cNvPr>
              <p:cNvSpPr/>
              <p:nvPr/>
            </p:nvSpPr>
            <p:spPr>
              <a:xfrm>
                <a:off x="9885413" y="1805618"/>
                <a:ext cx="2199190" cy="70605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Actively Listening 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F2E06E7-E347-AAF9-51DB-B45B95E5E8B9}"/>
                  </a:ext>
                </a:extLst>
              </p:cNvPr>
              <p:cNvSpPr/>
              <p:nvPr/>
            </p:nvSpPr>
            <p:spPr>
              <a:xfrm>
                <a:off x="9898187" y="2619368"/>
                <a:ext cx="2199190" cy="70605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Understand the patient’s narrative 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4328752-06AD-4CC2-AA38-7EEEF978F2D0}"/>
                  </a:ext>
                </a:extLst>
              </p:cNvPr>
              <p:cNvSpPr/>
              <p:nvPr/>
            </p:nvSpPr>
            <p:spPr>
              <a:xfrm>
                <a:off x="9885413" y="3437404"/>
                <a:ext cx="2199190" cy="70605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Explore impact on biopsychosocial factors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FC2BD8F-C027-AD29-6B2D-AF2D9385A2DD}"/>
                  </a:ext>
                </a:extLst>
              </p:cNvPr>
              <p:cNvSpPr/>
              <p:nvPr/>
            </p:nvSpPr>
            <p:spPr>
              <a:xfrm>
                <a:off x="9885413" y="5138416"/>
                <a:ext cx="2199190" cy="70605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Sensitivity and empathy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764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91B2-EBD9-D5AA-EA53-5D87A248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32" y="32908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B.R.A.I.N &amp; Calgary Cambridge Guide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5DBFD1-DF06-AC2E-B598-B8F8F432C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r="12325" b="5134"/>
          <a:stretch/>
        </p:blipFill>
        <p:spPr bwMode="auto">
          <a:xfrm>
            <a:off x="433032" y="1654646"/>
            <a:ext cx="6228000" cy="48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DC9969-17AB-C708-1EF4-2DF6D5CDE72C}"/>
              </a:ext>
            </a:extLst>
          </p:cNvPr>
          <p:cNvSpPr txBox="1"/>
          <p:nvPr/>
        </p:nvSpPr>
        <p:spPr>
          <a:xfrm>
            <a:off x="433032" y="6481301"/>
            <a:ext cx="1132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Adapted by Lowry &amp; Winterburn from Kurtz, Silverman &amp; Draper (2005), Teaching and Learning Communication Skills in Medicine (2</a:t>
            </a:r>
            <a:r>
              <a:rPr lang="en-GB" sz="1200" baseline="30000" dirty="0"/>
              <a:t>nd</a:t>
            </a:r>
            <a:r>
              <a:rPr lang="en-GB" sz="1200" dirty="0"/>
              <a:t> Ed). Radcliffe Publishing, Oxford.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5D442AC-4FCC-1435-6E6F-38DB2D739414}"/>
              </a:ext>
            </a:extLst>
          </p:cNvPr>
          <p:cNvSpPr/>
          <p:nvPr/>
        </p:nvSpPr>
        <p:spPr>
          <a:xfrm>
            <a:off x="6954253" y="1252584"/>
            <a:ext cx="4912998" cy="2815389"/>
          </a:xfrm>
          <a:prstGeom prst="wedgeEllipseCallout">
            <a:avLst/>
          </a:prstGeom>
          <a:solidFill>
            <a:srgbClr val="F3F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200" b="0" i="0" dirty="0">
                <a:solidFill>
                  <a:schemeClr val="tx1"/>
                </a:solidFill>
                <a:effectLst/>
              </a:rPr>
              <a:t>It is important we discuss your options together today, so we can make the best decision for you. Does that sound ok?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9FA97FA-246C-ED57-C1AB-1BD9BA8E1BF9}"/>
              </a:ext>
            </a:extLst>
          </p:cNvPr>
          <p:cNvSpPr/>
          <p:nvPr/>
        </p:nvSpPr>
        <p:spPr>
          <a:xfrm>
            <a:off x="7062535" y="1618007"/>
            <a:ext cx="4912998" cy="2815389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Have you given your treatment options  much thought? </a:t>
            </a: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Is there anything you are concerned about or would like to raise before we discuss your options?</a:t>
            </a: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Is there anything you think might be helpful for us to discuss today? </a:t>
            </a:r>
            <a:endParaRPr lang="en-GB" sz="12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9B08B4C-393A-B7E9-2A16-C32D12AFEAA2}"/>
              </a:ext>
            </a:extLst>
          </p:cNvPr>
          <p:cNvSpPr/>
          <p:nvPr/>
        </p:nvSpPr>
        <p:spPr>
          <a:xfrm>
            <a:off x="7146604" y="1882254"/>
            <a:ext cx="4912998" cy="2815389"/>
          </a:xfrm>
          <a:prstGeom prst="wedgeEllipseCallout">
            <a:avLst/>
          </a:prstGeom>
          <a:solidFill>
            <a:srgbClr val="B9DD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200" b="0" i="0" dirty="0">
                <a:solidFill>
                  <a:schemeClr val="tx1"/>
                </a:solidFill>
                <a:effectLst/>
              </a:rPr>
              <a:t>Do you know what is causing your symptoms? Gastro-oesophageal reflux disease (GORD) is a common condition, where acid from the stomach leaks up into the oesophagus…</a:t>
            </a:r>
          </a:p>
          <a:p>
            <a:pPr algn="l"/>
            <a:endParaRPr lang="en-GB" sz="12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GB" sz="1200" b="0" i="0" dirty="0">
                <a:solidFill>
                  <a:schemeClr val="tx1"/>
                </a:solidFill>
                <a:effectLst/>
              </a:rPr>
              <a:t>Like you have experienced, common symptoms include…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0A0FCB7B-7448-AB7B-71CA-5A0B71D29931}"/>
              </a:ext>
            </a:extLst>
          </p:cNvPr>
          <p:cNvSpPr/>
          <p:nvPr/>
        </p:nvSpPr>
        <p:spPr>
          <a:xfrm>
            <a:off x="7032508" y="2061769"/>
            <a:ext cx="5041232" cy="2734461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The most common treatment for GORD is a PPI. They work by reducing the amount of acid your stomach makes. 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b="0" i="0" dirty="0">
                <a:solidFill>
                  <a:schemeClr val="tx1"/>
                </a:solidFill>
                <a:effectLst/>
              </a:rPr>
              <a:t>It is a tablet that is taken once daily, people fin the morning works well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You should start to feel better in 2 to 3 days. For most people this is a well-tolerated…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b="0" i="0" dirty="0">
                <a:solidFill>
                  <a:schemeClr val="tx1"/>
                </a:solidFill>
                <a:effectLst/>
              </a:rPr>
              <a:t>How do you feel about that? 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DA10746A-2F87-1DC8-0174-6CAE5C45C2B1}"/>
              </a:ext>
            </a:extLst>
          </p:cNvPr>
          <p:cNvSpPr/>
          <p:nvPr/>
        </p:nvSpPr>
        <p:spPr>
          <a:xfrm>
            <a:off x="7062535" y="1978589"/>
            <a:ext cx="4912998" cy="2815389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0" i="0" dirty="0">
                <a:solidFill>
                  <a:schemeClr val="tx1"/>
                </a:solidFill>
                <a:effectLst/>
              </a:rPr>
              <a:t>Some common side effects include headache, diarrhoea and stomach pain. These tend to be mild but will go away when you stop taking the medicine 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b="0" i="0" dirty="0">
                <a:solidFill>
                  <a:schemeClr val="tx1"/>
                </a:solidFill>
                <a:effectLst/>
              </a:rPr>
              <a:t>Serious side effects are rare, and happen in less than 1 in 1000 people, but if you experience… call a doctor or 111 straight away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A7388FD-FAAC-60DF-CB41-73B932872FAC}"/>
              </a:ext>
            </a:extLst>
          </p:cNvPr>
          <p:cNvSpPr/>
          <p:nvPr/>
        </p:nvSpPr>
        <p:spPr>
          <a:xfrm>
            <a:off x="7167811" y="1899805"/>
            <a:ext cx="4912998" cy="2815389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0" i="0" dirty="0">
                <a:solidFill>
                  <a:schemeClr val="tx1"/>
                </a:solidFill>
                <a:effectLst/>
              </a:rPr>
              <a:t>An alternative to medication is making some lifestyle changes. Would you lik</a:t>
            </a:r>
            <a:r>
              <a:rPr lang="en-GB" sz="1400" dirty="0">
                <a:solidFill>
                  <a:schemeClr val="tx1"/>
                </a:solidFill>
              </a:rPr>
              <a:t>e </a:t>
            </a:r>
            <a:r>
              <a:rPr lang="en-GB" sz="1400" b="0" i="0" dirty="0">
                <a:solidFill>
                  <a:schemeClr val="tx1"/>
                </a:solidFill>
                <a:effectLst/>
              </a:rPr>
              <a:t>to hear about these? 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E</a:t>
            </a:r>
            <a:r>
              <a:rPr lang="en-GB" sz="1400" b="0" i="0" dirty="0">
                <a:solidFill>
                  <a:schemeClr val="tx1"/>
                </a:solidFill>
                <a:effectLst/>
              </a:rPr>
              <a:t>ating smaller and more frequent meals, avoiding things that trigger symptoms…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ECA7B0B7-8094-8FA8-2B24-E1FED5BDD590}"/>
              </a:ext>
            </a:extLst>
          </p:cNvPr>
          <p:cNvSpPr/>
          <p:nvPr/>
        </p:nvSpPr>
        <p:spPr>
          <a:xfrm>
            <a:off x="7069604" y="1807735"/>
            <a:ext cx="4912998" cy="2815389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0" i="0" dirty="0">
                <a:solidFill>
                  <a:schemeClr val="tx1"/>
                </a:solidFill>
                <a:effectLst/>
              </a:rPr>
              <a:t>We hav</a:t>
            </a:r>
            <a:r>
              <a:rPr lang="en-GB" sz="1400" dirty="0">
                <a:solidFill>
                  <a:schemeClr val="tx1"/>
                </a:solidFill>
              </a:rPr>
              <a:t>e discussed a lot of information. What are your thoughts so far? / do you have any questions? / any preferences? / anything I can go over again?</a:t>
            </a:r>
            <a:endParaRPr lang="en-GB" sz="14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DF5BA2EB-5030-8ABD-3439-0C700CFEE029}"/>
              </a:ext>
            </a:extLst>
          </p:cNvPr>
          <p:cNvSpPr/>
          <p:nvPr/>
        </p:nvSpPr>
        <p:spPr>
          <a:xfrm>
            <a:off x="7038322" y="1864703"/>
            <a:ext cx="4912998" cy="2815389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0" i="0" dirty="0">
                <a:solidFill>
                  <a:schemeClr val="tx1"/>
                </a:solidFill>
                <a:effectLst/>
              </a:rPr>
              <a:t>It is important you know what will happen if you choose to do nothing. If symptoms are experienced over a long period of time, stomach acid may damage your oesophagus and cause some further problems…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DDE4C615-1D6D-6F0F-2703-3B0DC0B6BB19}"/>
              </a:ext>
            </a:extLst>
          </p:cNvPr>
          <p:cNvSpPr/>
          <p:nvPr/>
        </p:nvSpPr>
        <p:spPr>
          <a:xfrm>
            <a:off x="7132466" y="2309041"/>
            <a:ext cx="4912998" cy="2815389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0" i="0" dirty="0">
                <a:solidFill>
                  <a:schemeClr val="tx1"/>
                </a:solidFill>
                <a:effectLst/>
              </a:rPr>
              <a:t>From what you have told me it sounds lik</a:t>
            </a:r>
            <a:r>
              <a:rPr lang="en-GB" sz="1400" dirty="0">
                <a:solidFill>
                  <a:schemeClr val="tx1"/>
                </a:solidFill>
              </a:rPr>
              <a:t>e… xxx, xxx is important to you and your preference would be to start… </a:t>
            </a:r>
            <a:endParaRPr lang="en-GB" sz="14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4645C2D0-85F5-4DF7-C9BA-189558ED2E54}"/>
              </a:ext>
            </a:extLst>
          </p:cNvPr>
          <p:cNvSpPr/>
          <p:nvPr/>
        </p:nvSpPr>
        <p:spPr>
          <a:xfrm>
            <a:off x="7104949" y="2443205"/>
            <a:ext cx="4912998" cy="2815389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0" i="0" dirty="0">
                <a:solidFill>
                  <a:schemeClr val="tx1"/>
                </a:solidFill>
                <a:effectLst/>
              </a:rPr>
              <a:t>From what you have told me it sounds lik</a:t>
            </a:r>
            <a:r>
              <a:rPr lang="en-GB" sz="1400" dirty="0">
                <a:solidFill>
                  <a:schemeClr val="tx1"/>
                </a:solidFill>
              </a:rPr>
              <a:t>e… xxx, xxx is important to you and your preference would be to start… is that correct?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b="0" i="0" dirty="0">
                <a:solidFill>
                  <a:schemeClr val="tx1"/>
                </a:solidFill>
                <a:effectLst/>
              </a:rPr>
              <a:t>If you are happy with that, we will… </a:t>
            </a:r>
          </a:p>
        </p:txBody>
      </p:sp>
    </p:spTree>
    <p:extLst>
      <p:ext uri="{BB962C8B-B14F-4D97-AF65-F5344CB8AC3E}">
        <p14:creationId xmlns:p14="http://schemas.microsoft.com/office/powerpoint/2010/main" val="19938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2564</Words>
  <Application>Microsoft Office PowerPoint</Application>
  <PresentationFormat>Widescreen</PresentationFormat>
  <Paragraphs>225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</vt:lpstr>
      <vt:lpstr>Segoe UI</vt:lpstr>
      <vt:lpstr>Times New Roman</vt:lpstr>
      <vt:lpstr>Verdana</vt:lpstr>
      <vt:lpstr>Wingdings</vt:lpstr>
      <vt:lpstr>Office Theme</vt:lpstr>
      <vt:lpstr>Tools for Shared Decision-Making Conversations</vt:lpstr>
      <vt:lpstr>PowerPoint Presentation</vt:lpstr>
      <vt:lpstr>What &amp; Why? </vt:lpstr>
      <vt:lpstr>Barriers to Shared Decision-Making</vt:lpstr>
      <vt:lpstr>Our response </vt:lpstr>
      <vt:lpstr>PowerPoint Presentation</vt:lpstr>
      <vt:lpstr>PowerPoint Presentation</vt:lpstr>
      <vt:lpstr>B.R.A.I.N &amp; Calgary Cambridge Guide </vt:lpstr>
      <vt:lpstr>B.R.A.I.N &amp; Calgary Cambridge Guide </vt:lpstr>
      <vt:lpstr>B.R.A.I.N &amp; Calgary Cambridge Guide </vt:lpstr>
      <vt:lpstr>Measuring Impact  </vt:lpstr>
      <vt:lpstr>Making an Impact </vt:lpstr>
      <vt:lpstr>References </vt:lpstr>
      <vt:lpstr>Thank you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Ellen Lowry (MED - Staff)</dc:creator>
  <cp:lastModifiedBy>Ellen Lowry (MED - Staff)</cp:lastModifiedBy>
  <cp:revision>48</cp:revision>
  <dcterms:created xsi:type="dcterms:W3CDTF">2025-03-26T10:08:29Z</dcterms:created>
  <dcterms:modified xsi:type="dcterms:W3CDTF">2025-09-22T15:01:59Z</dcterms:modified>
</cp:coreProperties>
</file>